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75" r:id="rId7"/>
    <p:sldId id="274" r:id="rId8"/>
    <p:sldId id="273" r:id="rId9"/>
    <p:sldId id="260" r:id="rId10"/>
    <p:sldId id="276" r:id="rId11"/>
    <p:sldId id="277" r:id="rId12"/>
    <p:sldId id="261" r:id="rId13"/>
    <p:sldId id="266" r:id="rId14"/>
    <p:sldId id="279" r:id="rId15"/>
    <p:sldId id="267" r:id="rId16"/>
    <p:sldId id="268" r:id="rId17"/>
    <p:sldId id="280" r:id="rId18"/>
    <p:sldId id="281" r:id="rId19"/>
    <p:sldId id="269" r:id="rId20"/>
    <p:sldId id="262" r:id="rId21"/>
    <p:sldId id="282" r:id="rId22"/>
    <p:sldId id="284" r:id="rId23"/>
    <p:sldId id="283" r:id="rId24"/>
    <p:sldId id="286" r:id="rId25"/>
    <p:sldId id="285" r:id="rId26"/>
    <p:sldId id="287" r:id="rId27"/>
    <p:sldId id="288" r:id="rId28"/>
    <p:sldId id="271" r:id="rId29"/>
    <p:sldId id="289" r:id="rId30"/>
    <p:sldId id="290" r:id="rId31"/>
    <p:sldId id="291" r:id="rId32"/>
    <p:sldId id="292" r:id="rId33"/>
    <p:sldId id="263" r:id="rId34"/>
    <p:sldId id="265" r:id="rId35"/>
    <p:sldId id="293" r:id="rId36"/>
    <p:sldId id="294" r:id="rId37"/>
    <p:sldId id="323" r:id="rId38"/>
    <p:sldId id="295" r:id="rId39"/>
    <p:sldId id="296" r:id="rId40"/>
    <p:sldId id="270" r:id="rId41"/>
    <p:sldId id="297" r:id="rId42"/>
    <p:sldId id="272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64" r:id="rId58"/>
    <p:sldId id="278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578"/>
    <p:restoredTop sz="89986"/>
  </p:normalViewPr>
  <p:slideViewPr>
    <p:cSldViewPr snapToGrid="0">
      <p:cViewPr varScale="1">
        <p:scale>
          <a:sx n="100" d="100"/>
          <a:sy n="100" d="100"/>
        </p:scale>
        <p:origin x="656" y="160"/>
      </p:cViewPr>
      <p:guideLst>
        <p:guide orient="horz" pos="16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presProps" Target="presProps.xml"  /><Relationship Id="rId71" Type="http://schemas.openxmlformats.org/officeDocument/2006/relationships/viewProps" Target="viewProps.xml"  /><Relationship Id="rId72" Type="http://schemas.openxmlformats.org/officeDocument/2006/relationships/theme" Target="theme/theme1.xml"  /><Relationship Id="rId73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0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01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3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7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9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2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77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5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4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63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0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35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5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15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1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83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305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46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47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772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60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63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91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01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067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96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585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78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18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155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786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124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62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37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93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56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1645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721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849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365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75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03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34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71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2953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2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29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657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396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38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527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337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88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60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3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80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3436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Relationship Id="rId4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Relationship Id="rId4" Type="http://schemas.openxmlformats.org/officeDocument/2006/relationships/image" Target="../media/image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1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1.png"  /><Relationship Id="rId4" Type="http://schemas.openxmlformats.org/officeDocument/2006/relationships/image" Target="../media/image5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.png"  /><Relationship Id="rId4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.png"  /><Relationship Id="rId4" Type="http://schemas.openxmlformats.org/officeDocument/2006/relationships/image" Target="../media/image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1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.png"  /><Relationship Id="rId4" Type="http://schemas.openxmlformats.org/officeDocument/2006/relationships/image" Target="../media/image6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1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.png"  /><Relationship Id="rId4" Type="http://schemas.openxmlformats.org/officeDocument/2006/relationships/image" Target="../media/image6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.png"  /><Relationship Id="rId4" Type="http://schemas.openxmlformats.org/officeDocument/2006/relationships/image" Target="../media/image6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7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1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1.png"  /><Relationship Id="rId4" Type="http://schemas.openxmlformats.org/officeDocument/2006/relationships/image" Target="../media/image7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1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1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1.png"  /><Relationship Id="rId4" Type="http://schemas.openxmlformats.org/officeDocument/2006/relationships/image" Target="../media/image8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1.png"  /><Relationship Id="rId4" Type="http://schemas.openxmlformats.org/officeDocument/2006/relationships/image" Target="../media/image8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1.png"  /><Relationship Id="rId4" Type="http://schemas.openxmlformats.org/officeDocument/2006/relationships/image" Target="../media/image8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1.png"  /><Relationship Id="rId4" Type="http://schemas.openxmlformats.org/officeDocument/2006/relationships/image" Target="../media/image8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1.png"  /><Relationship Id="rId4" Type="http://schemas.openxmlformats.org/officeDocument/2006/relationships/image" Target="../media/image8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.png"  /><Relationship Id="rId4" Type="http://schemas.openxmlformats.org/officeDocument/2006/relationships/image" Target="../media/image9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1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.png"  /><Relationship Id="rId4" Type="http://schemas.openxmlformats.org/officeDocument/2006/relationships/image" Target="../media/image9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1.png"  /><Relationship Id="rId4" Type="http://schemas.openxmlformats.org/officeDocument/2006/relationships/image" Target="../media/image9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.png"  /><Relationship Id="rId4" Type="http://schemas.openxmlformats.org/officeDocument/2006/relationships/image" Target="../media/image9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533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500" b="1">
                <a:solidFill>
                  <a:srgbClr val="19264b"/>
                </a:solidFill>
              </a:rPr>
              <a:t>CUAI 스터디 </a:t>
            </a:r>
            <a:r>
              <a:rPr lang="en-US" altLang="ko-KR" sz="2500" b="1">
                <a:solidFill>
                  <a:srgbClr val="19264b"/>
                </a:solidFill>
              </a:rPr>
              <a:t>6</a:t>
            </a:r>
            <a:r>
              <a:rPr lang="ko" sz="2500" b="1">
                <a:solidFill>
                  <a:srgbClr val="19264b"/>
                </a:solidFill>
              </a:rPr>
              <a:t>팀</a:t>
            </a:r>
            <a:endParaRPr lang="ko" sz="2500" b="1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19264b"/>
                </a:solidFill>
              </a:rPr>
              <a:t>202</a:t>
            </a:r>
            <a:r>
              <a:rPr lang="en-US" altLang="ko-KR">
                <a:solidFill>
                  <a:srgbClr val="19264b"/>
                </a:solidFill>
              </a:rPr>
              <a:t>4</a:t>
            </a:r>
            <a:r>
              <a:rPr lang="ko">
                <a:solidFill>
                  <a:srgbClr val="19264b"/>
                </a:solidFill>
              </a:rPr>
              <a:t>.0</a:t>
            </a:r>
            <a:r>
              <a:rPr lang="en-US" altLang="ko-KR">
                <a:solidFill>
                  <a:srgbClr val="19264b"/>
                </a:solidFill>
              </a:rPr>
              <a:t>5</a:t>
            </a:r>
            <a:r>
              <a:rPr lang="ko">
                <a:solidFill>
                  <a:srgbClr val="19264b"/>
                </a:solidFill>
              </a:rPr>
              <a:t>.0</a:t>
            </a:r>
            <a:r>
              <a:rPr lang="en-US" altLang="ko-KR">
                <a:solidFill>
                  <a:srgbClr val="19264b"/>
                </a:solidFill>
              </a:rPr>
              <a:t>7</a:t>
            </a:r>
            <a:endParaRPr lang="en-US" altLang="ko-KR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solidFill>
                  <a:srgbClr val="19264b"/>
                </a:solidFill>
              </a:rPr>
              <a:t>발표자 : </a:t>
            </a:r>
            <a:r>
              <a:rPr lang="ko-KR" altLang="en-US" sz="1100">
                <a:solidFill>
                  <a:srgbClr val="19264b"/>
                </a:solidFill>
              </a:rPr>
              <a:t>김현수</a:t>
            </a:r>
            <a:r>
              <a:rPr lang="en-US" altLang="ko-KR" sz="1100">
                <a:solidFill>
                  <a:srgbClr val="19264b"/>
                </a:solidFill>
              </a:rPr>
              <a:t>,</a:t>
            </a:r>
            <a:r>
              <a:rPr lang="ko-KR" altLang="en-US" sz="1100">
                <a:solidFill>
                  <a:srgbClr val="19264b"/>
                </a:solidFill>
              </a:rPr>
              <a:t> 이준기</a:t>
            </a:r>
            <a:endParaRPr lang="ko-KR" altLang="en-US" sz="110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단순 선형 회귀를 통한 회귀 이해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오류 합을 계산하는 방법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rcRect l="2100" r="5470"/>
          <a:stretch>
            <a:fillRect/>
          </a:stretch>
        </p:blipFill>
        <p:spPr>
          <a:xfrm>
            <a:off x="1748519" y="2802667"/>
            <a:ext cx="4384811" cy="2098881"/>
          </a:xfrm>
          <a:prstGeom prst="rect">
            <a:avLst/>
          </a:prstGeom>
        </p:spPr>
      </p:pic>
      <p:sp>
        <p:nvSpPr>
          <p:cNvPr id="88" name="가로 글상자 87"/>
          <p:cNvSpPr txBox="1"/>
          <p:nvPr/>
        </p:nvSpPr>
        <p:spPr>
          <a:xfrm>
            <a:off x="1697830" y="1565910"/>
            <a:ext cx="7021288" cy="42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en-US" altLang="ko-KR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Mean Absolute Error(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절댓값</a:t>
            </a:r>
            <a:r>
              <a:rPr lang="en-US" altLang="ko-KR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),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RSS(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제곱</a:t>
            </a:r>
            <a:r>
              <a:rPr lang="en-US" altLang="ko-KR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등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1693158" y="1922256"/>
            <a:ext cx="7021289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일반적으로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미분 등의 계산을 편리하게 하기 위해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RSS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방식을 채택</a:t>
            </a:r>
            <a:endParaRPr lang="en-US" altLang="ko-KR" sz="13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5"/>
          <a:srcRect r="7250"/>
          <a:stretch>
            <a:fillRect/>
          </a:stretch>
        </p:blipFill>
        <p:spPr>
          <a:xfrm>
            <a:off x="5160851" y="2683438"/>
            <a:ext cx="3047660" cy="6727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1684054" y="3936358"/>
            <a:ext cx="6956652" cy="816428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4" name="가로 글상자 113"/>
          <p:cNvSpPr txBox="1"/>
          <p:nvPr/>
        </p:nvSpPr>
        <p:spPr>
          <a:xfrm>
            <a:off x="1751362" y="3926997"/>
            <a:ext cx="7342908" cy="49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RSS를 최소로 하는 회귀 계수(            )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학습을 통해서 찾는 것이 머신러닝 기반 회귀의 핵심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자유형 114"/>
              <p:cNvSpPr/>
              <p:nvPr/>
            </p:nvSpPr>
            <p:spPr>
              <a:xfrm>
                <a:off x="3962926" y="4063370"/>
                <a:ext cx="771525" cy="314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3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300">
                          <a:latin typeface="Cambria Math"/>
                          <a:sym typeface="Cambria Math"/>
                        </a:rPr>
                        <m:t> , </m:t>
                      </m:r>
                      <m:sSub>
                        <m:sSubPr>
                          <m:ctrlPr>
                            <a:rPr sz="13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15" name=""/>
              <p:cNvSpPr txBox="1"/>
              <p:nvPr/>
            </p:nvSpPr>
            <p:spPr>
              <a:xfrm>
                <a:off x="3962926" y="4063370"/>
                <a:ext cx="771525" cy="3143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p:sp>
        <p:nvSpPr>
          <p:cNvPr id="116" name="직사각형 115"/>
          <p:cNvSpPr/>
          <p:nvPr/>
        </p:nvSpPr>
        <p:spPr>
          <a:xfrm>
            <a:off x="1774201" y="4067665"/>
            <a:ext cx="450736" cy="263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7" name="가로 글상자 116"/>
          <p:cNvSpPr txBox="1"/>
          <p:nvPr/>
        </p:nvSpPr>
        <p:spPr>
          <a:xfrm>
            <a:off x="1694552" y="4256970"/>
            <a:ext cx="2810029" cy="49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비용 함수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손실 함수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(loss function)</a:t>
            </a:r>
          </a:p>
        </p:txBody>
      </p:sp>
    </p:spTree>
    <p:extLst>
      <p:ext uri="{BB962C8B-B14F-4D97-AF65-F5344CB8AC3E}">
        <p14:creationId xmlns:p14="http://schemas.microsoft.com/office/powerpoint/2010/main" val="158409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1" animBg="1"/>
      <p:bldP spid="115" grpId="2" animBg="1"/>
      <p:bldP spid="116" grpId="3" animBg="1"/>
      <p:bldP spid="117" grpId="4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8987" y="1936976"/>
            <a:ext cx="3234418" cy="18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438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7191377" cy="166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반복적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이고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점진적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비용 함수의 반환 값(오류 값)이 작아지는 방향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w 파라미터를 업데이트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오류 값이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더이상 작아지지 않으면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그 오류 값을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최소 비용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판단하고 그때의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 값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</a:t>
            </a:r>
            <a:b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 파라미터로 반환</a:t>
            </a:r>
          </a:p>
        </p:txBody>
      </p:sp>
    </p:spTree>
    <p:extLst>
      <p:ext uri="{BB962C8B-B14F-4D97-AF65-F5344CB8AC3E}">
        <p14:creationId xmlns:p14="http://schemas.microsoft.com/office/powerpoint/2010/main" val="3163849625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2088" y="960576"/>
            <a:ext cx="3600450" cy="2132967"/>
          </a:xfrm>
          <a:prstGeom prst="rect">
            <a:avLst/>
          </a:prstGeom>
        </p:spPr>
      </p:pic>
      <p:sp>
        <p:nvSpPr>
          <p:cNvPr id="86" name="가로 글상자 85"/>
          <p:cNvSpPr txBox="1"/>
          <p:nvPr/>
        </p:nvSpPr>
        <p:spPr>
          <a:xfrm>
            <a:off x="1605642" y="3214994"/>
            <a:ext cx="7191377" cy="488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w1 =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이전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w1 -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편미분 결괏값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0300" y="1865879"/>
            <a:ext cx="4243611" cy="860391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rcRect r="7250" b="30340"/>
          <a:stretch>
            <a:fillRect/>
          </a:stretch>
        </p:blipFill>
        <p:spPr>
          <a:xfrm>
            <a:off x="4805706" y="1322724"/>
            <a:ext cx="3047660" cy="468657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 flipV="1">
            <a:off x="3281264" y="3294779"/>
            <a:ext cx="1122589" cy="365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7" name="가로 글상자 96"/>
          <p:cNvSpPr txBox="1"/>
          <p:nvPr/>
        </p:nvSpPr>
        <p:spPr>
          <a:xfrm>
            <a:off x="3233859" y="3583415"/>
            <a:ext cx="4578958" cy="486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너무 커지는 것을 방지하기 위해 보정 계수(학습률)를 곱함</a:t>
            </a:r>
            <a:endParaRPr lang="en-US" altLang="ko-KR" sz="1300" b="1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3342254" y="4040607"/>
            <a:ext cx="4223320" cy="491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새로운 w1 = 이전 w1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(편미분 결괏값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학습률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1" animBg="1"/>
      <p:bldP spid="98" grpId="2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7191377" cy="2466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1 :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w1, w0 을 임의의 값으로 설정하고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첫 비용 함수의 값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계산</a:t>
            </a:r>
            <a:endParaRPr lang="ko-KR" altLang="en-US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2 : w1, w0의 값을 업데이트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하고,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다시 비용 함수의 값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계산</a:t>
            </a:r>
            <a:endParaRPr lang="ko-KR" altLang="en-US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- 새로운 w1 = 이전 w1 </a:t>
            </a:r>
            <a:r>
              <a:rPr lang="en-US" altLang="ko-KR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(편미분 결괏값 </a:t>
            </a:r>
            <a:r>
              <a:rPr lang="en-US" altLang="ko-KR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학습률)으로 업데이트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- 새로운 w</a:t>
            </a:r>
            <a:r>
              <a:rPr lang="en-US" altLang="ko-KR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= 이전 w1 </a:t>
            </a:r>
            <a:r>
              <a:rPr lang="en-US" altLang="ko-KR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(편미분 결괏값 </a:t>
            </a:r>
            <a:r>
              <a:rPr lang="en-US" altLang="ko-KR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r>
              <a:rPr lang="ko-KR" altLang="en-U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학습률)으로 업데이트</a:t>
            </a:r>
          </a:p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-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비용 함수의 값을 계산</a:t>
            </a:r>
            <a:endParaRPr lang="ko-KR" altLang="en-US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3 : 비용 함수가 감소하는 방향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STEP 2를 반복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하면서 w1, w0을 계속 업데이트</a:t>
            </a:r>
          </a:p>
        </p:txBody>
      </p:sp>
    </p:spTree>
    <p:extLst>
      <p:ext uri="{BB962C8B-B14F-4D97-AF65-F5344CB8AC3E}">
        <p14:creationId xmlns:p14="http://schemas.microsoft.com/office/powerpoint/2010/main" val="14054373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7309" y="1696932"/>
            <a:ext cx="2450645" cy="186393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16372" y="1682022"/>
            <a:ext cx="2489854" cy="1893756"/>
          </a:xfrm>
          <a:prstGeom prst="rect">
            <a:avLst/>
          </a:prstGeom>
        </p:spPr>
      </p:pic>
      <p:sp>
        <p:nvSpPr>
          <p:cNvPr id="88" name="가로 글상자 87"/>
          <p:cNvSpPr txBox="1"/>
          <p:nvPr/>
        </p:nvSpPr>
        <p:spPr>
          <a:xfrm>
            <a:off x="1583529" y="1180046"/>
            <a:ext cx="3798097" cy="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2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 = 4X + 6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근사하기 위한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100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개의 데이터 세트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5732006" y="1145346"/>
            <a:ext cx="2917044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경사 하강법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이용하여 회귀선 그리기</a:t>
            </a:r>
          </a:p>
        </p:txBody>
      </p:sp>
      <p:sp>
        <p:nvSpPr>
          <p:cNvPr id="90" name="오른쪽 화살표 89"/>
          <p:cNvSpPr/>
          <p:nvPr/>
        </p:nvSpPr>
        <p:spPr>
          <a:xfrm>
            <a:off x="4926296" y="2337462"/>
            <a:ext cx="484755" cy="3923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2796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2" name="가로 글상자 91"/>
          <p:cNvSpPr txBox="1"/>
          <p:nvPr/>
        </p:nvSpPr>
        <p:spPr>
          <a:xfrm>
            <a:off x="3626226" y="2920433"/>
            <a:ext cx="2673958" cy="573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6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확률적 경사 하강법</a:t>
            </a:r>
            <a:r>
              <a:rPr lang="ko-KR" altLang="en-US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</a:t>
            </a:r>
            <a:r>
              <a:rPr lang="en-US" altLang="ko-KR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ko-KR" altLang="en-US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가로 글상자 92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단점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1697830" y="1537335"/>
            <a:ext cx="7021288" cy="88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학습 데이터에 대해 반복적으로 비용함수 최소화를 위한 값을 업데이트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수행 시간이 매우 오래 걸림</a:t>
            </a:r>
          </a:p>
        </p:txBody>
      </p:sp>
      <p:cxnSp>
        <p:nvCxnSpPr>
          <p:cNvPr id="97" name="선 96"/>
          <p:cNvCxnSpPr/>
          <p:nvPr/>
        </p:nvCxnSpPr>
        <p:spPr>
          <a:xfrm>
            <a:off x="1769778" y="1676890"/>
            <a:ext cx="340178" cy="258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선 98"/>
          <p:cNvCxnSpPr/>
          <p:nvPr/>
        </p:nvCxnSpPr>
        <p:spPr>
          <a:xfrm rot="10800000" flipV="1">
            <a:off x="1776584" y="1682673"/>
            <a:ext cx="306838" cy="271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가로 글상자 99"/>
          <p:cNvSpPr txBox="1"/>
          <p:nvPr/>
        </p:nvSpPr>
        <p:spPr>
          <a:xfrm>
            <a:off x="2060724" y="1278390"/>
            <a:ext cx="1746971" cy="491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일부 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미니 배치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101" name="가로 글상자 100"/>
          <p:cNvSpPr txBox="1"/>
          <p:nvPr/>
        </p:nvSpPr>
        <p:spPr>
          <a:xfrm>
            <a:off x="3318364" y="1279750"/>
            <a:ext cx="3218243" cy="48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 빠른 속도  ⇒  대용량 데이터에 적합</a:t>
            </a:r>
          </a:p>
        </p:txBody>
      </p:sp>
    </p:spTree>
    <p:extLst>
      <p:ext uri="{BB962C8B-B14F-4D97-AF65-F5344CB8AC3E}">
        <p14:creationId xmlns:p14="http://schemas.microsoft.com/office/powerpoint/2010/main" val="24445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7" grpId="1" animBg="1"/>
      <p:bldP spid="99" grpId="2" animBg="1"/>
      <p:bldP spid="100" grpId="3" animBg="1"/>
      <p:bldP spid="101" grpId="4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가로 글상자 92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확률적 경사 하강법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1697830" y="1537335"/>
            <a:ext cx="7021288" cy="48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일부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데이터만 이용해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업데이트 되는 값을 계산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1860019" y="1889895"/>
            <a:ext cx="4978667" cy="45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전체 </a:t>
            </a:r>
            <a:r>
              <a:rPr lang="en-US" altLang="ko-KR" sz="12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X, y</a:t>
            </a:r>
            <a:r>
              <a:rPr lang="ko-KR" altLang="en-US" sz="12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데이터에서 랜덤하게 </a:t>
            </a:r>
            <a:r>
              <a:rPr lang="en-US" altLang="ko-KR" sz="12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batch_size</a:t>
            </a:r>
            <a:r>
              <a:rPr lang="ko-KR" altLang="en-US" sz="12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만큼 데이터를 추출</a:t>
            </a:r>
          </a:p>
        </p:txBody>
      </p:sp>
      <p:cxnSp>
        <p:nvCxnSpPr>
          <p:cNvPr id="96" name="선 95"/>
          <p:cNvCxnSpPr/>
          <p:nvPr/>
        </p:nvCxnSpPr>
        <p:spPr>
          <a:xfrm flipV="1">
            <a:off x="1957217" y="1969103"/>
            <a:ext cx="3401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가로 글상자 96"/>
          <p:cNvSpPr txBox="1"/>
          <p:nvPr/>
        </p:nvSpPr>
        <p:spPr>
          <a:xfrm>
            <a:off x="1716201" y="2327910"/>
            <a:ext cx="4572000" cy="48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 성능 차이는 거의 없음</a:t>
            </a:r>
          </a:p>
        </p:txBody>
      </p:sp>
    </p:spTree>
    <p:extLst>
      <p:ext uri="{BB962C8B-B14F-4D97-AF65-F5344CB8AC3E}">
        <p14:creationId xmlns:p14="http://schemas.microsoft.com/office/powerpoint/2010/main" val="69862919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020471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2635" y="2932339"/>
            <a:ext cx="3884953" cy="1974203"/>
          </a:xfrm>
          <a:prstGeom prst="rect">
            <a:avLst/>
          </a:prstGeom>
        </p:spPr>
      </p:pic>
      <p:sp>
        <p:nvSpPr>
          <p:cNvPr id="92" name="가로 글상자 91"/>
          <p:cNvSpPr txBox="1"/>
          <p:nvPr/>
        </p:nvSpPr>
        <p:spPr>
          <a:xfrm>
            <a:off x="1782872" y="1276621"/>
            <a:ext cx="1825062" cy="54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피처가 </a:t>
            </a:r>
            <a:r>
              <a:rPr lang="en-US" altLang="ko-KR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개인 경우</a:t>
            </a:r>
            <a:endParaRPr lang="ko-KR" altLang="en-US" sz="15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자유형 92"/>
              <p:cNvSpPr/>
              <p:nvPr/>
            </p:nvSpPr>
            <p:spPr>
              <a:xfrm>
                <a:off x="1896218" y="1876567"/>
                <a:ext cx="1466850" cy="3905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𝑌</m:t>
                          </m:r>
                        </m:e>
                      </m:acc>
                      <m:r>
                        <a:rPr sz="1400">
                          <a:latin typeface="Cambria Math"/>
                          <a:sym typeface="Cambria Math"/>
                        </a:rPr>
                        <m:t>=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400">
                          <a:latin typeface="Cambria Math"/>
                          <a:sym typeface="Cambria Math"/>
                        </a:rPr>
                        <m:t>𝑋</m:t>
                      </m:r>
                    </m:oMath>
                  </m:oMathPara>
                </a14:m>
                <a:endParaRPr dirty="0"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3" name=""/>
              <p:cNvSpPr txBox="1"/>
              <p:nvPr/>
            </p:nvSpPr>
            <p:spPr>
              <a:xfrm>
                <a:off x="1896218" y="1876567"/>
                <a:ext cx="1466850" cy="3905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94" name="가로 글상자 93"/>
          <p:cNvSpPr txBox="1"/>
          <p:nvPr/>
        </p:nvSpPr>
        <p:spPr>
          <a:xfrm>
            <a:off x="1787638" y="2253615"/>
            <a:ext cx="1620951" cy="45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⇒ 회귀 계수가 </a:t>
            </a:r>
            <a:r>
              <a:rPr lang="en-US" altLang="ko-KR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</a:t>
            </a:r>
            <a:endParaRPr lang="ko-KR" altLang="en-US"/>
          </a:p>
        </p:txBody>
      </p:sp>
      <p:sp>
        <p:nvSpPr>
          <p:cNvPr id="95" name="가로 글상자 94"/>
          <p:cNvSpPr txBox="1"/>
          <p:nvPr/>
        </p:nvSpPr>
        <p:spPr>
          <a:xfrm>
            <a:off x="4572000" y="1273899"/>
            <a:ext cx="2488410" cy="543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피처가 여러 개</a:t>
            </a:r>
            <a:r>
              <a:rPr lang="en-US" altLang="ko-KR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(M</a:t>
            </a: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</a:t>
            </a:r>
            <a:r>
              <a:rPr lang="en-US" altLang="ko-KR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 경우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4925450" y="2258377"/>
            <a:ext cx="2003652" cy="44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⇒ 회귀 계수가 </a:t>
            </a:r>
            <a:r>
              <a:rPr lang="en-US" altLang="ko-KR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(M+1)</a:t>
            </a:r>
            <a:r>
              <a:rPr lang="ko-KR" altLang="en-US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자유형 96"/>
              <p:cNvSpPr/>
              <p:nvPr/>
            </p:nvSpPr>
            <p:spPr>
              <a:xfrm>
                <a:off x="4308361" y="1891195"/>
                <a:ext cx="3495675" cy="3905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𝑌</m:t>
                          </m:r>
                        </m:e>
                      </m:acc>
                      <m:r>
                        <a:rPr sz="1400">
                          <a:latin typeface="Cambria Math"/>
                          <a:sym typeface="Cambria Math"/>
                        </a:rPr>
                        <m:t>=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+⋯+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𝑀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7" name=""/>
              <p:cNvSpPr txBox="1"/>
              <p:nvPr/>
            </p:nvSpPr>
            <p:spPr>
              <a:xfrm>
                <a:off x="4308361" y="1891195"/>
                <a:ext cx="3495675" cy="3905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자유형 97"/>
              <p:cNvSpPr/>
              <p:nvPr/>
            </p:nvSpPr>
            <p:spPr>
              <a:xfrm>
                <a:off x="1428070" y="3582905"/>
                <a:ext cx="3495675" cy="3905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𝑌</m:t>
                          </m:r>
                        </m:e>
                      </m:acc>
                      <m:r>
                        <a:rPr sz="1400">
                          <a:latin typeface="Cambria Math"/>
                          <a:sym typeface="Cambria Math"/>
                        </a:rPr>
                        <m:t>=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+⋯+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𝑀</m:t>
                          </m:r>
                        </m:sub>
                      </m:sSub>
                      <m:r>
                        <a:rPr sz="1400">
                          <a:latin typeface="Cambria Math"/>
                          <a:sym typeface="Cambria Math"/>
                        </a:rPr>
                        <m:t>∗</m:t>
                      </m:r>
                      <m:sSub>
                        <m:sSubPr>
                          <m:ctrlPr>
                            <a:rPr sz="14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8" name=""/>
              <p:cNvSpPr txBox="1"/>
              <p:nvPr/>
            </p:nvSpPr>
            <p:spPr>
              <a:xfrm>
                <a:off x="1428070" y="3582905"/>
                <a:ext cx="3495675" cy="390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37446948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15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클래스</a:t>
            </a:r>
          </a:p>
        </p:txBody>
      </p:sp>
      <p:sp>
        <p:nvSpPr>
          <p:cNvPr id="85" name="가로 글상자 84"/>
          <p:cNvSpPr txBox="1"/>
          <p:nvPr/>
        </p:nvSpPr>
        <p:spPr>
          <a:xfrm>
            <a:off x="1697830" y="1537334"/>
            <a:ext cx="7021288" cy="313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RSS</a:t>
            </a:r>
            <a:r>
              <a:rPr lang="ko-KR" altLang="en-US" sz="13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최소화해 </a:t>
            </a:r>
            <a:r>
              <a:rPr lang="en-US" altLang="ko-KR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OLS(Ordinary Least Squares)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추정 방식으로 구현한 클래스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fit()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메서드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</a:t>
            </a:r>
            <a:r>
              <a:rPr lang="en-US" altLang="ko-KR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X, y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배열을 </a:t>
            </a:r>
            <a:r>
              <a:rPr lang="ko-KR" altLang="en-US" sz="13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입력받으면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계수</a:t>
            </a:r>
            <a:r>
              <a:rPr lang="en-US" altLang="ko-KR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W</a:t>
            </a:r>
            <a:r>
              <a:rPr lang="ko-KR" altLang="en-US" sz="13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coef</a:t>
            </a:r>
            <a:r>
              <a:rPr lang="en-US" altLang="ko-KR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_</a:t>
            </a:r>
            <a:r>
              <a:rPr lang="ko-KR" altLang="en-US" sz="13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속성에 저장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입력 파라미터</a:t>
            </a:r>
            <a:endParaRPr lang="ko-KR" altLang="en-US" sz="1300" b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1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fit_intercept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절편 계산 유무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(Default = True)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normalize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수행 전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세트 정규화 유무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(Default = False)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속성</a:t>
            </a:r>
            <a:endParaRPr lang="ko-KR" altLang="en-US" sz="1300" b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coef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회귀 계수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배열 ⇒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(Target 값 개수, 피처 개수)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en-US" altLang="ko-KR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intercept</a:t>
            </a:r>
            <a:r>
              <a:rPr lang="ko-KR" altLang="en-US" sz="1200" b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_ : 절편 값</a:t>
            </a:r>
          </a:p>
        </p:txBody>
      </p:sp>
    </p:spTree>
    <p:extLst>
      <p:ext uri="{BB962C8B-B14F-4D97-AF65-F5344CB8AC3E}">
        <p14:creationId xmlns:p14="http://schemas.microsoft.com/office/powerpoint/2010/main" val="349631188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218997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이곳에 만나서 찍은 사진을 넣어주세요.</a:t>
            </a:r>
            <a:endParaRPr lang="ko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(비대면일 경우엔 화면 캡쳐 이용)</a:t>
            </a:r>
            <a:endParaRPr lang="ko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사람, 실내, 인간의 얼굴, 의류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7855" y="1278878"/>
            <a:ext cx="4248118" cy="3186088"/>
          </a:xfrm>
          <a:prstGeom prst="rect">
            <a:avLst/>
          </a:prstGeom>
        </p:spPr>
      </p:pic>
      <p:sp>
        <p:nvSpPr>
          <p:cNvPr id="68" name="Google Shape;75;p15"/>
          <p:cNvSpPr txBox="1"/>
          <p:nvPr/>
        </p:nvSpPr>
        <p:spPr>
          <a:xfrm>
            <a:off x="6251417" y="1777126"/>
            <a:ext cx="1994333" cy="231479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김소유</a:t>
            </a: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김현수</a:t>
            </a: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이준기</a:t>
            </a: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임현오</a:t>
            </a: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조다영</a:t>
            </a: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676302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공신성</a:t>
            </a:r>
            <a:r>
              <a:rPr lang="en-US" altLang="ko-KR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(multi-collinearity)</a:t>
            </a: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문제</a:t>
            </a:r>
          </a:p>
        </p:txBody>
      </p:sp>
      <p:sp>
        <p:nvSpPr>
          <p:cNvPr id="85" name="가로 글상자 84"/>
          <p:cNvSpPr txBox="1"/>
          <p:nvPr/>
        </p:nvSpPr>
        <p:spPr>
          <a:xfrm>
            <a:off x="1697830" y="1537334"/>
            <a:ext cx="7021288" cy="2070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피처 간의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상관관계가 매우 높은 경우</a:t>
            </a:r>
            <a:r>
              <a:rPr lang="en-US" altLang="ko-KR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분산이 매우 커져서 오류에 민감해지는 현상</a:t>
            </a: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해결 방법</a:t>
            </a: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독립적인 중요한 피처</a:t>
            </a:r>
            <a:r>
              <a:rPr lang="en-US" altLang="ko-KR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남기고 제거</a:t>
            </a: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</a:t>
            </a:r>
            <a:r>
              <a:rPr lang="en-US" altLang="ko-KR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적용</a:t>
            </a: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PCA</a:t>
            </a:r>
            <a:r>
              <a:rPr lang="en-US" altLang="ko-KR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통한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53063511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평가 지표</a:t>
            </a:r>
          </a:p>
        </p:txBody>
      </p:sp>
      <p:sp>
        <p:nvSpPr>
          <p:cNvPr id="85" name="가로 글상자 84"/>
          <p:cNvSpPr txBox="1"/>
          <p:nvPr/>
        </p:nvSpPr>
        <p:spPr>
          <a:xfrm>
            <a:off x="1697830" y="1537333"/>
            <a:ext cx="7021288" cy="286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MAE : Mean Absolute Error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 : Mean Squared Error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RMSE : Root Mean Squared Error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4"/>
          <a:srcRect l="64480"/>
          <a:stretch>
            <a:fillRect/>
          </a:stretch>
        </p:blipFill>
        <p:spPr>
          <a:xfrm>
            <a:off x="5635398" y="1478416"/>
            <a:ext cx="1919421" cy="2728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자유형 88"/>
              <p:cNvSpPr/>
              <p:nvPr/>
            </p:nvSpPr>
            <p:spPr>
              <a:xfrm>
                <a:off x="1871322" y="4025673"/>
                <a:ext cx="466725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3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𝑅</m:t>
                          </m:r>
                        </m:e>
                        <m:sup>
                          <m:r>
                            <a:rPr sz="13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89" name=""/>
              <p:cNvSpPr txBox="1"/>
              <p:nvPr/>
            </p:nvSpPr>
            <p:spPr>
              <a:xfrm>
                <a:off x="1871322" y="4025673"/>
                <a:ext cx="466725" cy="304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90" name="가로 글상자 89"/>
          <p:cNvSpPr txBox="1"/>
          <p:nvPr/>
        </p:nvSpPr>
        <p:spPr>
          <a:xfrm>
            <a:off x="1870301" y="1925473"/>
            <a:ext cx="4112762" cy="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값과 예측값의 차이를 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절댓값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변환해 평균</a:t>
            </a:r>
            <a:endParaRPr lang="en-US" altLang="ko-KR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2" name="가로 글상자 91"/>
          <p:cNvSpPr txBox="1"/>
          <p:nvPr/>
        </p:nvSpPr>
        <p:spPr>
          <a:xfrm>
            <a:off x="1864178" y="2764019"/>
            <a:ext cx="4572000" cy="415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값과 예측값의 차이를 절댓값으로 변환해 평균</a:t>
            </a:r>
            <a:endParaRPr lang="ko-KR" altLang="en-US" sz="1000"/>
          </a:p>
        </p:txBody>
      </p:sp>
      <p:sp>
        <p:nvSpPr>
          <p:cNvPr id="93" name="가로 글상자 92"/>
          <p:cNvSpPr txBox="1"/>
          <p:nvPr/>
        </p:nvSpPr>
        <p:spPr>
          <a:xfrm>
            <a:off x="1871321" y="3546293"/>
            <a:ext cx="4572001" cy="423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루트를 씌운 것</a:t>
            </a:r>
            <a:endParaRPr lang="ko-KR" altLang="en-US"/>
          </a:p>
        </p:txBody>
      </p:sp>
      <p:sp>
        <p:nvSpPr>
          <p:cNvPr id="94" name="가로 글상자 93"/>
          <p:cNvSpPr txBox="1"/>
          <p:nvPr/>
        </p:nvSpPr>
        <p:spPr>
          <a:xfrm>
            <a:off x="1861797" y="4269105"/>
            <a:ext cx="4572000" cy="424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값의 분산 대비 예측값의 분산 비율</a:t>
            </a:r>
            <a:endParaRPr lang="ko-KR" altLang="en-US"/>
          </a:p>
        </p:txBody>
      </p:sp>
      <p:sp>
        <p:nvSpPr>
          <p:cNvPr id="95" name="가로 글상자 94"/>
          <p:cNvSpPr txBox="1"/>
          <p:nvPr/>
        </p:nvSpPr>
        <p:spPr>
          <a:xfrm>
            <a:off x="4339998" y="4297540"/>
            <a:ext cx="2301308" cy="39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(1</a:t>
            </a: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가까울수록 예측 정확도가 높음</a:t>
            </a:r>
            <a:r>
              <a:rPr lang="en-US" altLang="ko-KR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7629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1649185" y="1789407"/>
            <a:ext cx="3058205" cy="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1631155" y="1122896"/>
            <a:ext cx="7191377" cy="484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사이킷런에서 제공하는 회귀 평가 지표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4225" y="1582850"/>
            <a:ext cx="4958853" cy="1284110"/>
          </a:xfrm>
          <a:prstGeom prst="rect">
            <a:avLst/>
          </a:prstGeom>
        </p:spPr>
      </p:pic>
      <p:sp>
        <p:nvSpPr>
          <p:cNvPr id="101" name="가로 글상자 100"/>
          <p:cNvSpPr txBox="1"/>
          <p:nvPr/>
        </p:nvSpPr>
        <p:spPr>
          <a:xfrm>
            <a:off x="1664492" y="2886381"/>
            <a:ext cx="7191378" cy="1664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주의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Scoring 함수에 회귀 평가 지표를 적용할 경우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cross_val_score, GridSearchCV 등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lang="en-US" altLang="ko-KR" sz="13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사이킷런의 scoring 함수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score가 클수록 좋은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평가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평가 지표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오류 값을 계산하는 것이므로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지표값이 작을 수록 좋은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모델</a:t>
            </a: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원래의 지표값에 -1을 곱해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작은 오류의 값을 더 큰 숫자로 인식하도록 함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489932" y="1831861"/>
            <a:ext cx="259386" cy="739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3" name="가로 글상자 102"/>
          <p:cNvSpPr txBox="1"/>
          <p:nvPr/>
        </p:nvSpPr>
        <p:spPr>
          <a:xfrm>
            <a:off x="4698547" y="2366028"/>
            <a:ext cx="1127694" cy="48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97983077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625968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5226845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보스턴 주택 가격 데이터 세트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697830" y="1632582"/>
            <a:ext cx="3236801" cy="222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CRIM: 지역별 범죄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ZN: 25,000평방피트를 최과하는 거주 지역의 비율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INDUS: 비상업 지역 넓이 비율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CHAS</a:t>
            </a:r>
            <a:r>
              <a:rPr lang="en-US" altLang="ko-KR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찰스강에 대한 더미(경계:1, 아니면:0)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NOX: 일산화질소 농도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RM: 방 개수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AGE: 1940년 이전에 건축된 소유 주택의 비율</a:t>
            </a:r>
            <a:endParaRPr lang="ko-KR" altLang="en-US" sz="1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4939393" y="1640409"/>
            <a:ext cx="2871107" cy="2224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DIS: 5개 주요 고용센터까지의 거리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RAD: 고속도로 접근 용이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TAX: 세금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PTROTIO: 지역의 교사와 학생 비율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B: 흑인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LSTAT: 하위계층 비율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MEDV: 본인 소유 주택 가격(중앙값)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92956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5226845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보스턴 주택 가격 데이터 세트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697830" y="1537332"/>
            <a:ext cx="7021288" cy="247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사이킷런의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load_boston()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3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3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endParaRPr lang="ko-KR" altLang="en-US" sz="13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피처에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Null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존재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X</a:t>
            </a:r>
          </a:p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피처가 모두 </a:t>
            </a:r>
            <a:r>
              <a:rPr lang="en-US" altLang="ko-KR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float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형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2449" y="2025423"/>
            <a:ext cx="4743306" cy="11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749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6215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631155" y="1122896"/>
            <a:ext cx="5226845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보스턴 주택 가격 데이터 세트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697830" y="1537332"/>
            <a:ext cx="7021288" cy="48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시본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(Seaborn)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regplot()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함수를 이용하여 각 칼럼이 회귀에 미치는 영향 시각화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7544" y="2178177"/>
            <a:ext cx="5110727" cy="260932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1988854" y="2165727"/>
            <a:ext cx="1275669" cy="131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493589" y="3441736"/>
            <a:ext cx="1292679" cy="1335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가로 글상자 101"/>
          <p:cNvSpPr txBox="1"/>
          <p:nvPr/>
        </p:nvSpPr>
        <p:spPr>
          <a:xfrm>
            <a:off x="2943827" y="1745454"/>
            <a:ext cx="3218243" cy="491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양 방향의 선형성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(Positive Linearity)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5205335" y="4652484"/>
            <a:ext cx="3218243" cy="491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음 방향의 선형성</a:t>
            </a:r>
            <a:r>
              <a:rPr lang="en-US" altLang="ko-KR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(Negative Linearity)</a:t>
            </a:r>
          </a:p>
        </p:txBody>
      </p:sp>
    </p:spTree>
    <p:extLst>
      <p:ext uri="{BB962C8B-B14F-4D97-AF65-F5344CB8AC3E}">
        <p14:creationId xmlns:p14="http://schemas.microsoft.com/office/powerpoint/2010/main" val="12994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1" animBg="1"/>
      <p:bldP spid="102" grpId="2" animBg="1"/>
      <p:bldP spid="103" grpId="3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735025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" name="가로 글상자 87"/>
          <p:cNvSpPr txBox="1"/>
          <p:nvPr/>
        </p:nvSpPr>
        <p:spPr>
          <a:xfrm>
            <a:off x="1631155" y="1122896"/>
            <a:ext cx="5226845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평가 : MSE, RMSE, R2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8645" y="3113285"/>
            <a:ext cx="2420393" cy="527446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02037" y="1839801"/>
            <a:ext cx="3203941" cy="105656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3883" y="3811164"/>
            <a:ext cx="6659133" cy="68453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93000" y="1729808"/>
            <a:ext cx="1219200" cy="191452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6566296" y="3315871"/>
            <a:ext cx="1190625" cy="195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574121" y="1709888"/>
            <a:ext cx="1190625" cy="195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7824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667913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" name="가로 글상자 87"/>
          <p:cNvSpPr txBox="1"/>
          <p:nvPr/>
        </p:nvSpPr>
        <p:spPr>
          <a:xfrm>
            <a:off x="1631155" y="1122896"/>
            <a:ext cx="5226845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교차 검증으로 회귀 평가 : MSE, RMSE, R2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0892" y="1795939"/>
            <a:ext cx="6767197" cy="737795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0875" y="2817181"/>
            <a:ext cx="5680956" cy="66989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3241051" y="2122184"/>
            <a:ext cx="1573325" cy="2551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가로 글상자 93"/>
          <p:cNvSpPr txBox="1"/>
          <p:nvPr/>
        </p:nvSpPr>
        <p:spPr>
          <a:xfrm>
            <a:off x="4840322" y="2061684"/>
            <a:ext cx="1780989" cy="491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Font typeface="Arial"/>
              <a:buNone/>
              <a:defRPr/>
            </a:pPr>
            <a:r>
              <a:rPr lang="en-US" altLang="ko-KR" sz="1300" b="1">
                <a:solidFill>
                  <a:srgbClr val="FFFF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-1</a:t>
            </a:r>
            <a:r>
              <a:rPr lang="ko-KR" altLang="en-US" sz="1300" b="1">
                <a:solidFill>
                  <a:srgbClr val="FFFF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곱하는 것에 유의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72000" y="2784852"/>
            <a:ext cx="2823482" cy="29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7401111" y="2647950"/>
            <a:ext cx="1440810" cy="56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120000"/>
              </a:lnSpc>
              <a:buFont typeface="Arial"/>
              <a:buNone/>
              <a:defRPr/>
            </a:pP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모두 음수인 것을</a:t>
            </a:r>
            <a:b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확인 가능</a:t>
            </a:r>
          </a:p>
        </p:txBody>
      </p:sp>
    </p:spTree>
    <p:extLst>
      <p:ext uri="{BB962C8B-B14F-4D97-AF65-F5344CB8AC3E}">
        <p14:creationId xmlns:p14="http://schemas.microsoft.com/office/powerpoint/2010/main" val="158853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 회귀와 과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적합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49919" y="73573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en-US" sz="15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 회귀 </a:t>
            </a:r>
            <a:endParaRPr lang="ko-Kore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DED14-A0FE-45B2-206D-9D200D72BD1F}"/>
              </a:ext>
            </a:extLst>
          </p:cNvPr>
          <p:cNvSpPr txBox="1"/>
          <p:nvPr/>
        </p:nvSpPr>
        <p:spPr>
          <a:xfrm>
            <a:off x="1741117" y="1274311"/>
            <a:ext cx="657237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독립변수와 종속변수의 관계가 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차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차 방정식과 같은 </a:t>
            </a:r>
            <a:r>
              <a:rPr kumimoji="1"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다항식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으로 표현되는 </a:t>
            </a:r>
            <a:r>
              <a:rPr kumimoji="1"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회귀식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단순 선형 회귀보다 예측 성능이 높음</a:t>
            </a: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1026" name="Picture 2" descr="다항 회귀">
            <a:extLst>
              <a:ext uri="{FF2B5EF4-FFF2-40B4-BE49-F238E27FC236}">
                <a16:creationId xmlns:a16="http://schemas.microsoft.com/office/drawing/2014/main" id="{62CAAE27-5EB0-80A8-2D21-321ED72B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88" y="2142962"/>
            <a:ext cx="3909230" cy="25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 회귀와 과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적합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A7030D5-1B52-8B6F-1EFD-2FE173AC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014" y="1511836"/>
            <a:ext cx="3639111" cy="2917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479A3-F269-3D7A-9515-CA330F3509C6}"/>
                  </a:ext>
                </a:extLst>
              </p:cNvPr>
              <p:cNvSpPr txBox="1"/>
              <p:nvPr/>
            </p:nvSpPr>
            <p:spPr>
              <a:xfrm>
                <a:off x="1480678" y="1511836"/>
                <a:ext cx="4662617" cy="1607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ko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목적 </a:t>
                </a:r>
                <a:r>
                  <a:rPr kumimoji="1" lang="ko-KR" altLang="en-US" sz="1300" dirty="0" err="1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회귀식</a:t>
                </a: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=1+2</m:t>
                    </m:r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3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sz="13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R" sz="13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kumimoji="1" lang="en-US" altLang="ko-KR" sz="1300" b="0" i="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endParaRPr kumimoji="1" lang="en-US" altLang="ko-KR" sz="1300" b="0" i="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r>
                  <a:rPr kumimoji="1" lang="en-US" altLang="ko-KR" sz="1300" b="0" i="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ko-KR" altLang="en-US" sz="1300" b="0" i="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일차 단항식 계수를 삼차 다항식 계수로 변환</a:t>
                </a:r>
                <a:endParaRPr kumimoji="1" lang="en-US" altLang="ko-KR" sz="1300" b="0" i="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endParaRPr kumimoji="1" lang="en-US" altLang="ko-KR" sz="1300" b="0" i="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r>
                  <a:rPr kumimoji="1" lang="en-US" altLang="ko-KR" sz="1300" b="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en-US" altLang="ko-KR" sz="1300" b="0" i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1, </m:t>
                            </m:r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 </m:t>
                            </m:r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ore-KR" sz="13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endParaRPr kumimoji="1" lang="en-US" altLang="ko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R" sz="1300" dirty="0" err="1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LinearRegression</a:t>
                </a:r>
                <a:r>
                  <a:rPr kumimoji="1" lang="ko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을 통해 도출한 회귀 계수가 </a:t>
                </a:r>
                <a:endParaRPr kumimoji="1" lang="en-US" altLang="ko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     </a:t>
                </a:r>
                <a:r>
                  <a:rPr kumimoji="1" lang="ko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위에서 변환한 다항식 계수에 근사하고 있음</a:t>
                </a:r>
                <a:endParaRPr kumimoji="1" lang="en-US" altLang="ko-KR" sz="1300" b="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479A3-F269-3D7A-9515-CA330F350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8" y="1511836"/>
                <a:ext cx="4662617" cy="1607876"/>
              </a:xfrm>
              <a:prstGeom prst="rect">
                <a:avLst/>
              </a:prstGeom>
              <a:blipFill>
                <a:blip r:embed="rId5"/>
                <a:stretch>
                  <a:fillRect l="-2174" t="-3150" b="-55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2"/>
          <p:cNvSpPr txBox="1"/>
          <p:nvPr/>
        </p:nvSpPr>
        <p:spPr>
          <a:xfrm>
            <a:off x="1449919" y="735732"/>
            <a:ext cx="5396934" cy="31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사이킷런의 </a:t>
            </a:r>
            <a:r>
              <a:rPr lang="en-US" altLang="ko-KR" sz="15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PolynomialFeatures</a:t>
            </a:r>
            <a:r>
              <a:rPr lang="ko-KR" altLang="en-US" sz="15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클래스를 이용한 다항식 변환</a:t>
            </a:r>
            <a:r>
              <a:rPr lang="ko" altLang="en-US" sz="15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ko" altLang="en-US" sz="15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4259657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" name="Google Shape;75;p15"/>
          <p:cNvSpPr txBox="1"/>
          <p:nvPr/>
        </p:nvSpPr>
        <p:spPr>
          <a:xfrm>
            <a:off x="1522935" y="875652"/>
            <a:ext cx="4979400" cy="383539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소개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단순 선형 회귀를 통한 회귀 이해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비용 최소화하기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경사 하강법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(Gradient Descent)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소개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사이킷런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LinearRegression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보스턴 주택 가격 예측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다항 회귀와 과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적합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과소적합 이해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규제 선형 모델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릿지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라쏘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엘라스틱넷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로지스틱 회귀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트리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실습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실습 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캐글 주택 가격</a:t>
            </a:r>
            <a:r>
              <a:rPr lang="en-US" altLang="ko-KR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lang="ko-KR" altLang="en-US" sz="12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 회귀와 과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적합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다항 회귀를 이용한 과소적합 및 과적합 이해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0F4C-9F1D-C9E9-74D4-86A129A2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16" y="2869455"/>
            <a:ext cx="4744847" cy="1967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027C2-49E6-6042-BE99-2250A9B8C492}"/>
              </a:ext>
            </a:extLst>
          </p:cNvPr>
          <p:cNvSpPr txBox="1"/>
          <p:nvPr/>
        </p:nvSpPr>
        <p:spPr>
          <a:xfrm>
            <a:off x="1574158" y="1172481"/>
            <a:ext cx="6479273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차수 </a:t>
            </a:r>
            <a:r>
              <a:rPr kumimoji="1" lang="en-US" altLang="ko-Kore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= </a:t>
            </a:r>
            <a:r>
              <a:rPr kumimoji="1" lang="en-US" altLang="ko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kumimoji="1" lang="ko-KR" altLang="en-US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일 때 </a:t>
            </a:r>
            <a:r>
              <a:rPr kumimoji="1" lang="en-US" altLang="ko-KR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MSE: 0.4077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차수 </a:t>
            </a:r>
            <a:r>
              <a:rPr kumimoji="1" lang="en-US" altLang="ko-Kore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= </a:t>
            </a:r>
            <a:r>
              <a:rPr kumimoji="1" lang="en-US" altLang="ko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4</a:t>
            </a:r>
            <a:r>
              <a:rPr kumimoji="1" lang="ko-KR" altLang="en-US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일 때 </a:t>
            </a:r>
            <a:r>
              <a:rPr kumimoji="1" lang="en-US" altLang="ko-KR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MSE: 0.0432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차수 </a:t>
            </a:r>
            <a:r>
              <a:rPr kumimoji="1" lang="en-US" altLang="ko-Kore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= </a:t>
            </a:r>
            <a:r>
              <a:rPr kumimoji="1" lang="en-US" altLang="ko-KR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15</a:t>
            </a:r>
            <a:r>
              <a:rPr kumimoji="1" lang="ko-KR" altLang="en-US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일 때 </a:t>
            </a:r>
            <a:r>
              <a:rPr kumimoji="1" lang="en-US" altLang="ko-KR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MSE: 180184535.54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ore-KR" altLang="en-US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다항 회귀의 </a:t>
            </a:r>
            <a:r>
              <a:rPr kumimoji="1" lang="ko-Kore-KR" altLang="en-US" sz="13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차수를 높일수록 학습 데이터에만 과적합</a:t>
            </a:r>
            <a:endParaRPr kumimoji="1" lang="en-US" altLang="ko-Kore-KR" sz="1300" b="1" dirty="0">
              <a:solidFill>
                <a:schemeClr val="tx1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ore-KR" altLang="en-US" sz="13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 테스트 데이터 환경에서는 예측 정확도가 떨어지는 문제가 발생할 수 있음</a:t>
            </a:r>
            <a:endParaRPr kumimoji="1" lang="en-US" altLang="ko-Kore-KR" sz="1300" dirty="0">
              <a:solidFill>
                <a:schemeClr val="tx1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96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다항 회귀와 과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적합</a:t>
            </a: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편향</a:t>
            </a:r>
            <a:r>
              <a:rPr lang="en-US" altLang="ko-Kore-KR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-</a:t>
            </a:r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분산 트레이드오프</a:t>
            </a:r>
            <a:r>
              <a:rPr lang="en-US" altLang="ko-Kore-KR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en-US" altLang="ko-KR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Bias-Variance Trade Off)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DED14-A0FE-45B2-206D-9D200D72BD1F}"/>
              </a:ext>
            </a:extLst>
          </p:cNvPr>
          <p:cNvSpPr txBox="1"/>
          <p:nvPr/>
        </p:nvSpPr>
        <p:spPr>
          <a:xfrm>
            <a:off x="1408975" y="1286352"/>
            <a:ext cx="5341103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고편향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단순화되어 지나치게 한 방향성으로 치우친 경향 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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과소적합</a:t>
            </a:r>
            <a:endParaRPr kumimoji="1" lang="en-US" altLang="ko-Kore-KR" sz="1300" b="1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고분산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지나치게 높은 변동성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 </a:t>
            </a: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과대적합</a:t>
            </a:r>
            <a:endParaRPr kumimoji="1" lang="en-US" altLang="ko-Kore-KR" sz="1300" b="1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편향과 분산은 한 쪽이 높으면 한 쪽이 낮아지는 경향이 있음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0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lvl="2" indent="-285750">
              <a:buFont typeface="Wingdings" pitchFamily="2" charset="2"/>
              <a:buChar char="à"/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편향과 분산이 서로 트레이드오프 관계를 이루면서 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  <a:sym typeface="Wingdings" pitchFamily="2" charset="2"/>
            </a:endParaRPr>
          </a:p>
          <a:p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      오류값이 최대로 낮아지는 모델을 구축하는 것이 가장 효과적</a:t>
            </a: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4098" name="Picture 2" descr="Bias - Variance Trade-off(편향-분산 트레이드 오프) 이해 그리고 머신러닝 학습 정도 이해 :: Data 쿡북">
            <a:extLst>
              <a:ext uri="{FF2B5EF4-FFF2-40B4-BE49-F238E27FC236}">
                <a16:creationId xmlns:a16="http://schemas.microsoft.com/office/drawing/2014/main" id="{32679C3B-F7C6-2481-0250-61CF5BFD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81" y="422587"/>
            <a:ext cx="2068535" cy="22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머신러닝) 편향/분산 트레이드 오프 (Bias/variance trade-off)">
            <a:extLst>
              <a:ext uri="{FF2B5EF4-FFF2-40B4-BE49-F238E27FC236}">
                <a16:creationId xmlns:a16="http://schemas.microsoft.com/office/drawing/2014/main" id="{BEF7C1DA-B5E1-9274-0A98-85283123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19" y="2846256"/>
            <a:ext cx="2692245" cy="20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7682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42531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규제 선형 모델의 개요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/>
              <p:nvPr/>
            </p:nvSpPr>
            <p:spPr>
              <a:xfrm>
                <a:off x="1634116" y="1276497"/>
                <a:ext cx="6436170" cy="21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잔차 오류를 최소화하면서도 회귀 계수의 크기를 제어하여 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   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과적합을 개선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하기 위해 비용 함수를 새롭게 정의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목표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𝑎𝑙𝑝h𝑎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∗ </m:t>
                    </m:r>
                    <m:sSubSup>
                      <m:sSubSup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를 최소화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Alpha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값을 통해 규제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(Regularization)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정도를 조절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ko-Kore-KR" altLang="en-US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16" y="1276497"/>
                <a:ext cx="6436170" cy="2171941"/>
              </a:xfrm>
              <a:prstGeom prst="rect">
                <a:avLst/>
              </a:prstGeom>
              <a:blipFill>
                <a:blip r:embed="rId4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7A2C97-B876-1BC2-81BA-FBFBD005A77E}"/>
              </a:ext>
            </a:extLst>
          </p:cNvPr>
          <p:cNvSpPr txBox="1"/>
          <p:nvPr/>
        </p:nvSpPr>
        <p:spPr>
          <a:xfrm>
            <a:off x="1868776" y="2649781"/>
            <a:ext cx="4572000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릿지 회귀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(L2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규제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)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W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의 제곱에 대해 페널티 부여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라쏘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회귀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(L1 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규제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): W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의 절댓값에 대해 페널티 부여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6B8758-17DD-2CDA-3D2A-D95ECDAB7522}"/>
              </a:ext>
            </a:extLst>
          </p:cNvPr>
          <p:cNvGrpSpPr/>
          <p:nvPr/>
        </p:nvGrpSpPr>
        <p:grpSpPr>
          <a:xfrm>
            <a:off x="1724181" y="2843869"/>
            <a:ext cx="144595" cy="316794"/>
            <a:chOff x="6340108" y="2533304"/>
            <a:chExt cx="144582" cy="285397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8D3DDC7B-CD1C-E129-20C4-DBAEA811E7F4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533304"/>
              <a:ext cx="0" cy="2853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6855F21-02AD-D033-F6A7-523A7C33EC6E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533304"/>
              <a:ext cx="14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B39F6798-5968-5A22-333E-361A33E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818701"/>
              <a:ext cx="14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09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54391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64551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릿지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/>
              <p:nvPr/>
            </p:nvSpPr>
            <p:spPr>
              <a:xfrm>
                <a:off x="1486802" y="1545392"/>
                <a:ext cx="6436170" cy="1795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릿지 회귀의 비용 함수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𝑎𝑙𝑝h𝑎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∗ </m:t>
                    </m:r>
                    <m:sSubSup>
                      <m:sSubSup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</a:t>
                </a:r>
              </a:p>
              <a:p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a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lpha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값의 변화에 따른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RMSE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와 회귀 계수 값의 변화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alpha</a:t>
                </a:r>
                <a:r>
                  <a:rPr kumimoji="1" lang="ko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가 커질수록 </a:t>
                </a: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RMSE </a:t>
                </a:r>
                <a:r>
                  <a:rPr kumimoji="1" lang="ko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값이 </a:t>
                </a:r>
                <a:r>
                  <a:rPr kumimoji="1" lang="ko-KR" altLang="en-US" sz="1300" dirty="0" err="1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작아짐</a:t>
                </a:r>
                <a:endParaRPr kumimoji="1" lang="en-US" altLang="ko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alpha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가 커질수록 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회귀 계수가 작아지지만 </a:t>
                </a:r>
                <a:r>
                  <a:rPr kumimoji="1" lang="en-US" altLang="ko-Kore-KR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0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이 되지는 않음</a:t>
                </a:r>
                <a:endParaRPr kumimoji="1" lang="en-US" altLang="ko-Kore-KR" sz="1300" b="1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endParaRPr kumimoji="1" lang="en-US" altLang="ko-Kore-KR" sz="1300" b="1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endParaRPr kumimoji="1" lang="ko-Kore-KR" altLang="en-US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02" y="1545392"/>
                <a:ext cx="6436170" cy="1795492"/>
              </a:xfrm>
              <a:prstGeom prst="rect">
                <a:avLst/>
              </a:prstGeom>
              <a:blipFill>
                <a:blip r:embed="rId4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634D4B9-889F-2AAB-CE61-7EBF83209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190" y="1496469"/>
            <a:ext cx="2634659" cy="8869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3C20A8-2A4D-5886-F135-028901141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902" y="3167488"/>
            <a:ext cx="4981969" cy="1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30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3455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17364" y="772940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라쏘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/>
              <p:nvPr/>
            </p:nvSpPr>
            <p:spPr>
              <a:xfrm>
                <a:off x="1408975" y="1365134"/>
                <a:ext cx="6436170" cy="156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라쏘 회귀의 비용 함수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𝑎𝑙𝑝h𝑎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alpha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값의 변화에 따른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RMSE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와 회귀 계수 값의 변화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불필요한 회귀 계수를 급격히 감소시켜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0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으로 만들고 제거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(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피처 선택 특성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kumimoji="1" lang="ko-Kore-KR" altLang="en-US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1365134"/>
                <a:ext cx="6436170" cy="1567737"/>
              </a:xfrm>
              <a:prstGeom prst="rect">
                <a:avLst/>
              </a:prstGeom>
              <a:blipFill>
                <a:blip r:embed="rId4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5301F876-8DEF-3B20-4452-6C7E413F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096" y="3395154"/>
            <a:ext cx="2790904" cy="106561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9211BC4-2FB8-CABC-AC34-FFA3361498D8}"/>
              </a:ext>
            </a:extLst>
          </p:cNvPr>
          <p:cNvGrpSpPr/>
          <p:nvPr/>
        </p:nvGrpSpPr>
        <p:grpSpPr>
          <a:xfrm>
            <a:off x="5647139" y="2828966"/>
            <a:ext cx="3057437" cy="2085915"/>
            <a:chOff x="6616250" y="1398952"/>
            <a:chExt cx="3057437" cy="2085915"/>
          </a:xfrm>
        </p:grpSpPr>
        <p:pic>
          <p:nvPicPr>
            <p:cNvPr id="10" name="그림 9" descr="텍스트, 스크린샷, 폰트, 흑백이(가) 표시된 사진&#10;&#10;자동 생성된 설명">
              <a:extLst>
                <a:ext uri="{FF2B5EF4-FFF2-40B4-BE49-F238E27FC236}">
                  <a16:creationId xmlns:a16="http://schemas.microsoft.com/office/drawing/2014/main" id="{5B8AA8EA-C328-0C7D-A769-01F50534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6250" y="1398952"/>
              <a:ext cx="3057437" cy="208591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D55AD3-C66A-E93A-926D-E519AD9016B1}"/>
                </a:ext>
              </a:extLst>
            </p:cNvPr>
            <p:cNvSpPr/>
            <p:nvPr/>
          </p:nvSpPr>
          <p:spPr>
            <a:xfrm>
              <a:off x="7027367" y="2287450"/>
              <a:ext cx="2646319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145F6E-36B0-AEFC-FD2D-76BC029D241C}"/>
                </a:ext>
              </a:extLst>
            </p:cNvPr>
            <p:cNvSpPr/>
            <p:nvPr/>
          </p:nvSpPr>
          <p:spPr>
            <a:xfrm>
              <a:off x="9144000" y="1567981"/>
              <a:ext cx="529686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649863-DCC2-7318-1683-EAA9D0254724}"/>
                </a:ext>
              </a:extLst>
            </p:cNvPr>
            <p:cNvSpPr/>
            <p:nvPr/>
          </p:nvSpPr>
          <p:spPr>
            <a:xfrm>
              <a:off x="8144968" y="1712581"/>
              <a:ext cx="1528718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293CEE-CBD7-DF9B-3AAF-7F886EBAF906}"/>
                </a:ext>
              </a:extLst>
            </p:cNvPr>
            <p:cNvSpPr/>
            <p:nvPr/>
          </p:nvSpPr>
          <p:spPr>
            <a:xfrm>
              <a:off x="8644484" y="2745679"/>
              <a:ext cx="1029202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B92F22-4656-42FE-EBBB-FC2AD3780114}"/>
                </a:ext>
              </a:extLst>
            </p:cNvPr>
            <p:cNvSpPr/>
            <p:nvPr/>
          </p:nvSpPr>
          <p:spPr>
            <a:xfrm>
              <a:off x="9144000" y="2886158"/>
              <a:ext cx="529686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A97E8-69E0-DE60-347D-CE614504050E}"/>
                </a:ext>
              </a:extLst>
            </p:cNvPr>
            <p:cNvSpPr/>
            <p:nvPr/>
          </p:nvSpPr>
          <p:spPr>
            <a:xfrm>
              <a:off x="9144000" y="3322168"/>
              <a:ext cx="529686" cy="144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83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67331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6514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엘라스틱넷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/>
              <p:nvPr/>
            </p:nvSpPr>
            <p:spPr>
              <a:xfrm>
                <a:off x="1408975" y="1253112"/>
                <a:ext cx="7458188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L2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규제와 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L1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규제를 결합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- 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비용 함수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𝑎𝑙𝑝h𝑎</m:t>
                    </m:r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∗ </m:t>
                    </m:r>
                    <m:sSubSup>
                      <m:sSubSup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𝑎𝑙𝑝h𝑎</m:t>
                    </m:r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1∗</m:t>
                    </m:r>
                    <m:sSub>
                      <m:sSubPr>
                        <m:ctrlPr>
                          <a:rPr kumimoji="1" lang="en-US" altLang="ko-Kore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3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ko-Kore-KR" altLang="en-US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3DED14-A0FE-45B2-206D-9D200D72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1253112"/>
                <a:ext cx="7458188" cy="971613"/>
              </a:xfrm>
              <a:prstGeom prst="rect">
                <a:avLst/>
              </a:prstGeom>
              <a:blipFill>
                <a:blip r:embed="rId4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E6D7F201-8657-56B4-8089-0F853FA317B0}"/>
              </a:ext>
            </a:extLst>
          </p:cNvPr>
          <p:cNvGrpSpPr/>
          <p:nvPr/>
        </p:nvGrpSpPr>
        <p:grpSpPr>
          <a:xfrm>
            <a:off x="1503853" y="2335228"/>
            <a:ext cx="73278" cy="634476"/>
            <a:chOff x="6340108" y="2533304"/>
            <a:chExt cx="144582" cy="285397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1F84C090-2236-332A-745A-97C1B6E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533304"/>
              <a:ext cx="0" cy="2853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0087419E-7695-0DDC-4EFD-841B575C9849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533304"/>
              <a:ext cx="14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D8A05D92-9196-09AA-8D3F-F20824AE15A0}"/>
                </a:ext>
              </a:extLst>
            </p:cNvPr>
            <p:cNvCxnSpPr>
              <a:cxnSpLocks/>
            </p:cNvCxnSpPr>
            <p:nvPr/>
          </p:nvCxnSpPr>
          <p:spPr>
            <a:xfrm>
              <a:off x="6340108" y="2818701"/>
              <a:ext cx="14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3FB63C-B7C2-18AD-4755-EC103242357B}"/>
              </a:ext>
            </a:extLst>
          </p:cNvPr>
          <p:cNvSpPr txBox="1"/>
          <p:nvPr/>
        </p:nvSpPr>
        <p:spPr>
          <a:xfrm>
            <a:off x="1539402" y="2142962"/>
            <a:ext cx="7042555" cy="967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장점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L2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규제를 추가함으로써 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alpha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에 따라 회귀 계수를 급변시키는 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        </a:t>
            </a: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라쏘 회귀의 단점을 완화</a:t>
            </a:r>
            <a:endParaRPr kumimoji="1" lang="en-US" altLang="ko-Kore-KR" sz="1300" b="1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단점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</a:t>
            </a:r>
            <a:r>
              <a:rPr kumimoji="1" lang="ko-Kore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수행시간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이 오래걸림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9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67331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6514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엘라스틱넷 회귀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DED14-A0FE-45B2-206D-9D200D72BD1F}"/>
              </a:ext>
            </a:extLst>
          </p:cNvPr>
          <p:cNvSpPr txBox="1"/>
          <p:nvPr/>
        </p:nvSpPr>
        <p:spPr>
          <a:xfrm>
            <a:off x="1408975" y="1201609"/>
            <a:ext cx="7458188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사이킷런의 </a:t>
            </a:r>
            <a:r>
              <a:rPr kumimoji="1" lang="en-US" altLang="ko-Kore-KR" sz="1300" b="1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ElasticNet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클래스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주요 파라미터 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alpha/l1_ratio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a*L1+b*L2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로 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regularization </a:t>
            </a:r>
            <a:r>
              <a:rPr kumimoji="1" lang="ko-Kore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정의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(alpha = </a:t>
            </a:r>
            <a:r>
              <a:rPr kumimoji="1" lang="en-US" altLang="ko-Kore-KR" sz="1300" dirty="0" err="1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a+b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l1_ratio = a/(</a:t>
            </a:r>
            <a:r>
              <a:rPr kumimoji="1" lang="en-US" altLang="ko-Kore-KR" sz="1300" dirty="0" err="1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a+b</a:t>
            </a:r>
            <a:r>
              <a:rPr kumimoji="1" lang="en-US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)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5" name="그림 4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69E4C372-1767-E8BA-824C-DAFBF4CE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041" y="3196596"/>
            <a:ext cx="3356156" cy="112987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10629B-330A-855C-BD91-F4DB808F7584}"/>
              </a:ext>
            </a:extLst>
          </p:cNvPr>
          <p:cNvGrpSpPr/>
          <p:nvPr/>
        </p:nvGrpSpPr>
        <p:grpSpPr>
          <a:xfrm>
            <a:off x="5766009" y="2802477"/>
            <a:ext cx="2874565" cy="2034147"/>
            <a:chOff x="4346093" y="1941287"/>
            <a:chExt cx="4294482" cy="2895338"/>
          </a:xfrm>
        </p:grpSpPr>
        <p:pic>
          <p:nvPicPr>
            <p:cNvPr id="7" name="그림 6" descr="텍스트, 스크린샷, 폰트, 메뉴이(가) 표시된 사진&#10;&#10;자동 생성된 설명">
              <a:extLst>
                <a:ext uri="{FF2B5EF4-FFF2-40B4-BE49-F238E27FC236}">
                  <a16:creationId xmlns:a16="http://schemas.microsoft.com/office/drawing/2014/main" id="{6A78204A-E708-0E30-9D10-7FA3908D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6093" y="1941287"/>
              <a:ext cx="4294482" cy="28953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604C08-1B15-139A-DC77-5532704CAC01}"/>
                </a:ext>
              </a:extLst>
            </p:cNvPr>
            <p:cNvSpPr/>
            <p:nvPr/>
          </p:nvSpPr>
          <p:spPr>
            <a:xfrm>
              <a:off x="7942433" y="2163481"/>
              <a:ext cx="698142" cy="17163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6F7943-CAB2-15DD-56AF-8C3ACF1D18F4}"/>
                </a:ext>
              </a:extLst>
            </p:cNvPr>
            <p:cNvSpPr/>
            <p:nvPr/>
          </p:nvSpPr>
          <p:spPr>
            <a:xfrm>
              <a:off x="6521707" y="2348472"/>
              <a:ext cx="2118867" cy="2232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E00FEFF-954D-31D8-DEFD-1EC58B67F8C9}"/>
                </a:ext>
              </a:extLst>
            </p:cNvPr>
            <p:cNvSpPr/>
            <p:nvPr/>
          </p:nvSpPr>
          <p:spPr>
            <a:xfrm>
              <a:off x="7186731" y="3592548"/>
              <a:ext cx="1453842" cy="2232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06A139-DB5C-88A0-E7FB-9DB9B92E2E4E}"/>
                </a:ext>
              </a:extLst>
            </p:cNvPr>
            <p:cNvSpPr/>
            <p:nvPr/>
          </p:nvSpPr>
          <p:spPr>
            <a:xfrm>
              <a:off x="5749443" y="3998856"/>
              <a:ext cx="2891130" cy="2232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41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83721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1F0-4734-9126-7DB7-1472C9C12A2E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선형 회귀 모델을 위한 데이터 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DED14-A0FE-45B2-206D-9D200D72BD1F}"/>
              </a:ext>
            </a:extLst>
          </p:cNvPr>
          <p:cNvSpPr txBox="1"/>
          <p:nvPr/>
        </p:nvSpPr>
        <p:spPr>
          <a:xfrm>
            <a:off x="1408975" y="1197575"/>
            <a:ext cx="6436170" cy="366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피처와 </a:t>
            </a:r>
            <a:r>
              <a:rPr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타깃값의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분포가 정규분포 형태가 아닌 치우친 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en" altLang="ko-Kore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skewed)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형태일 경우 </a:t>
            </a: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      예측 성능에 부정적 영향을 미칠 수 있음</a:t>
            </a: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중요 피처나 </a:t>
            </a:r>
            <a:r>
              <a:rPr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타깃값의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분포가 심히 왜곡되었을 경우 스케일링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정규화 작업을 수행</a:t>
            </a: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표준정규분포 변환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en-US" altLang="ko-KR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StandardScaler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클래스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):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표준정규분포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평균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0,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분산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1)</a:t>
            </a:r>
            <a:r>
              <a:rPr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를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가진 데이터셋으로 변환</a:t>
            </a: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최댓값</a:t>
            </a:r>
            <a:r>
              <a:rPr lang="en-US" altLang="ko-KR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최솟값 정규화 변환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en-US" altLang="ko-KR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MinMaxScaler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클래스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):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최솟값이 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0, 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최댓값이 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인 값으로 정규화</a:t>
            </a:r>
            <a:endParaRPr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로그변환</a:t>
            </a:r>
            <a:r>
              <a:rPr lang="en-US" altLang="ko-KR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log1p()): 1+log()</a:t>
            </a:r>
            <a:r>
              <a:rPr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값으로 변환</a:t>
            </a:r>
          </a:p>
          <a:p>
            <a:pPr>
              <a:lnSpc>
                <a:spcPct val="150000"/>
              </a:lnSpc>
            </a:pP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B280B80-9617-2AAD-0E5E-495AC36F2759}"/>
              </a:ext>
            </a:extLst>
          </p:cNvPr>
          <p:cNvCxnSpPr>
            <a:cxnSpLocks/>
          </p:cNvCxnSpPr>
          <p:nvPr/>
        </p:nvCxnSpPr>
        <p:spPr>
          <a:xfrm>
            <a:off x="1510018" y="2877424"/>
            <a:ext cx="0" cy="1199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613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2592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엘라스틱넷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DED14-A0FE-45B2-206D-9D200D72BD1F}"/>
              </a:ext>
            </a:extLst>
          </p:cNvPr>
          <p:cNvSpPr txBox="1"/>
          <p:nvPr/>
        </p:nvSpPr>
        <p:spPr>
          <a:xfrm>
            <a:off x="1408975" y="1423266"/>
            <a:ext cx="5530586" cy="24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표준 정규 분포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 일차 변환 후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차 다항식 변환을 했을 때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alpha=100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에서 성능 개선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최솟값</a:t>
            </a:r>
            <a:r>
              <a:rPr kumimoji="1" lang="en-US" altLang="ko-KR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kumimoji="1"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최댓값 정규화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 일차 변환 후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차 다항식 변환을 했을 </a:t>
            </a:r>
            <a:r>
              <a:rPr kumimoji="1"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떄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alpha=1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에서 성능 개선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300" b="1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로그 변환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을 했을 때 대부분의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alpha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에서 성능 개선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DD9C14-63AE-F707-B19E-89581704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78" y="0"/>
            <a:ext cx="2258122" cy="5143500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46429B6-679C-EB4A-AB81-936CD320F2F1}"/>
              </a:ext>
            </a:extLst>
          </p:cNvPr>
          <p:cNvCxnSpPr>
            <a:cxnSpLocks/>
          </p:cNvCxnSpPr>
          <p:nvPr/>
        </p:nvCxnSpPr>
        <p:spPr>
          <a:xfrm>
            <a:off x="6928155" y="2431726"/>
            <a:ext cx="204164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77AC868-3A5D-C5CE-3801-82D982BD50FC}"/>
              </a:ext>
            </a:extLst>
          </p:cNvPr>
          <p:cNvCxnSpPr>
            <a:cxnSpLocks/>
          </p:cNvCxnSpPr>
          <p:nvPr/>
        </p:nvCxnSpPr>
        <p:spPr>
          <a:xfrm>
            <a:off x="6928155" y="3955726"/>
            <a:ext cx="191690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8BE017C-4B3C-393A-A850-A310470E5F82}"/>
              </a:ext>
            </a:extLst>
          </p:cNvPr>
          <p:cNvCxnSpPr>
            <a:cxnSpLocks/>
          </p:cNvCxnSpPr>
          <p:nvPr/>
        </p:nvCxnSpPr>
        <p:spPr>
          <a:xfrm>
            <a:off x="6928154" y="4711864"/>
            <a:ext cx="204164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2A988A3-D1AD-530F-640C-2099D76B3115}"/>
              </a:ext>
            </a:extLst>
          </p:cNvPr>
          <p:cNvCxnSpPr>
            <a:cxnSpLocks/>
          </p:cNvCxnSpPr>
          <p:nvPr/>
        </p:nvCxnSpPr>
        <p:spPr>
          <a:xfrm>
            <a:off x="6928153" y="4840818"/>
            <a:ext cx="191691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4693CFB-2590-2E58-BDC4-85BFB5279B2D}"/>
              </a:ext>
            </a:extLst>
          </p:cNvPr>
          <p:cNvCxnSpPr>
            <a:cxnSpLocks/>
          </p:cNvCxnSpPr>
          <p:nvPr/>
        </p:nvCxnSpPr>
        <p:spPr>
          <a:xfrm>
            <a:off x="6928154" y="4963911"/>
            <a:ext cx="1916909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EDE921-37B2-2153-968E-574CFE998365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선형 회귀 모델을 위한 데이터 반환</a:t>
            </a:r>
          </a:p>
        </p:txBody>
      </p:sp>
    </p:spTree>
    <p:extLst>
      <p:ext uri="{BB962C8B-B14F-4D97-AF65-F5344CB8AC3E}">
        <p14:creationId xmlns:p14="http://schemas.microsoft.com/office/powerpoint/2010/main" val="2736048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로지스틱 회귀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96BCE-DCDA-F609-052C-98AE31F56717}"/>
                  </a:ext>
                </a:extLst>
              </p:cNvPr>
              <p:cNvSpPr txBox="1"/>
              <p:nvPr/>
            </p:nvSpPr>
            <p:spPr>
              <a:xfrm>
                <a:off x="1408975" y="1055550"/>
                <a:ext cx="7030350" cy="10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선형 회귀 방식을 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분류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에 적용한 알고리즘</a:t>
                </a:r>
                <a:endParaRPr kumimoji="1" lang="en-US" altLang="ko-Kore-KR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시그모이드 함수</a:t>
                </a:r>
                <a:r>
                  <a:rPr kumimoji="1" lang="en-US" altLang="ko-Kore-KR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ore-KR" sz="13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ko-Kore-KR" sz="1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kumimoji="1" lang="en-US" altLang="ko-Kore-K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ore-KR" altLang="en-US" sz="1300" b="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의 최적선을 찾고</a:t>
                </a:r>
                <a:r>
                  <a:rPr kumimoji="1" lang="ko-Kore-KR" altLang="en-US" sz="130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 </a:t>
                </a:r>
                <a:r>
                  <a:rPr kumimoji="1" lang="ko-Kore-KR" altLang="en-US" sz="1300" b="0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반환 값을 확률로 간주해 </a:t>
                </a:r>
                <a:r>
                  <a:rPr kumimoji="1" lang="ko-Kore-KR" altLang="en-US" sz="1300" b="1" dirty="0">
                    <a:latin typeface="NanumGothicOTF" panose="020D0604000000000000" pitchFamily="34" charset="-127"/>
                    <a:ea typeface="NanumGothicOTF" panose="020D0604000000000000" pitchFamily="34" charset="-127"/>
                  </a:rPr>
                  <a:t>확률에 따라 분류 결정</a:t>
                </a:r>
                <a:endParaRPr kumimoji="1" lang="en-US" altLang="ko-Kore-KR" sz="1300" b="1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ko-Kore-KR" altLang="en-US" sz="1300" dirty="0">
                  <a:latin typeface="NanumGothicOTF" panose="020D0604000000000000" pitchFamily="34" charset="-127"/>
                  <a:ea typeface="NanumGothicOTF" panose="020D0604000000000000" pitchFamily="34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96BCE-DCDA-F609-052C-98AE31F56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1055550"/>
                <a:ext cx="7030350" cy="1092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통계학] 다중회귀분석과 로지스틱 회귀분석">
            <a:extLst>
              <a:ext uri="{FF2B5EF4-FFF2-40B4-BE49-F238E27FC236}">
                <a16:creationId xmlns:a16="http://schemas.microsoft.com/office/drawing/2014/main" id="{CBB64D1E-8EDE-BBF5-3912-1453D2AB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03" y="2599144"/>
            <a:ext cx="4979396" cy="212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949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4452939" cy="484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지도 학습은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구분</a:t>
            </a:r>
            <a:endParaRPr lang="ko-KR" altLang="en-US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15344" y="2496112"/>
            <a:ext cx="2459487" cy="1022694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rcRect t="11810" r="49320"/>
          <a:stretch>
            <a:fillRect/>
          </a:stretch>
        </p:blipFill>
        <p:spPr>
          <a:xfrm>
            <a:off x="2826883" y="3734151"/>
            <a:ext cx="1250878" cy="108842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rcRect l="50250" t="11810"/>
          <a:stretch>
            <a:fillRect/>
          </a:stretch>
        </p:blipFill>
        <p:spPr>
          <a:xfrm>
            <a:off x="4552950" y="3733473"/>
            <a:ext cx="1227907" cy="1088425"/>
          </a:xfrm>
          <a:prstGeom prst="rect">
            <a:avLst/>
          </a:prstGeom>
        </p:spPr>
      </p:pic>
      <p:sp>
        <p:nvSpPr>
          <p:cNvPr id="92" name="가로 글상자 91"/>
          <p:cNvSpPr txBox="1"/>
          <p:nvPr/>
        </p:nvSpPr>
        <p:spPr>
          <a:xfrm>
            <a:off x="1690687" y="1577476"/>
            <a:ext cx="4572000" cy="7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예측값이 카테고리와 같은 이산형 클래스 값 (0, 1, 2, …)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예측값이 연속형 숫자 값 (0.11, -3.45, …)</a:t>
            </a: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로지스틱 회귀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08839-F936-9C15-FEB5-79A09736E5E0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로지스틱 회귀를 이용한 암 여부 판단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6572DE4-9167-8DB1-D2A5-A2E363E2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207" y="1163217"/>
            <a:ext cx="4773711" cy="38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ore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로지스틱 회귀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2AFF9-FCCA-AC6A-2807-3078207AB4B9}"/>
              </a:ext>
            </a:extLst>
          </p:cNvPr>
          <p:cNvSpPr txBox="1"/>
          <p:nvPr/>
        </p:nvSpPr>
        <p:spPr>
          <a:xfrm>
            <a:off x="1667503" y="1496448"/>
            <a:ext cx="6692726" cy="216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데이터에 표준정규분포 변환 적용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학습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테스트 데이터셋 분리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로지스틱 회귀 모델을 이용한 학습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예측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 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정확도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: 0.977, ROC_AUC: 0.972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4. </a:t>
            </a:r>
            <a:r>
              <a:rPr kumimoji="1" lang="en-US" altLang="ko-KR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GridSearchCV</a:t>
            </a:r>
            <a:r>
              <a:rPr kumimoji="1" lang="ko-KR" altLang="en-US" sz="1300" dirty="0" err="1">
                <a:latin typeface="NanumGothicOTF" panose="020D0604000000000000" pitchFamily="34" charset="-127"/>
                <a:ea typeface="NanumGothicOTF" panose="020D0604000000000000" pitchFamily="34" charset="-127"/>
              </a:rPr>
              <a:t>를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이용해 최적 규제 유형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(l1/l2)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과 강도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(alpha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값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) 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최적화</a:t>
            </a:r>
            <a:endParaRPr kumimoji="1" lang="en-US" altLang="ko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  <a:sym typeface="Wingdings" pitchFamily="2" charset="2"/>
              </a:rPr>
              <a:t>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 alpha=0.01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 설정하여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l2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규제를 사용했을 때 최적 평균 정확도 </a:t>
            </a:r>
            <a:r>
              <a:rPr kumimoji="1" lang="en-US" altLang="ko-KR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0.975 </a:t>
            </a:r>
            <a:r>
              <a:rPr kumimoji="1" lang="ko-KR" altLang="en-US" sz="13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도출</a:t>
            </a:r>
            <a:endParaRPr kumimoji="1" lang="en-US" altLang="ko-Kore-KR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3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12A3B-3655-8185-168A-FF822A4807DB}"/>
              </a:ext>
            </a:extLst>
          </p:cNvPr>
          <p:cNvSpPr txBox="1"/>
          <p:nvPr/>
        </p:nvSpPr>
        <p:spPr>
          <a:xfrm>
            <a:off x="1408975" y="74777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NanumGothicOTF" panose="020D0604000000000000" pitchFamily="34" charset="-127"/>
                <a:ea typeface="NanumGothicOTF" panose="020D0604000000000000" pitchFamily="34" charset="-127"/>
              </a:rPr>
              <a:t>로지스틱 회귀를 이용한 암 여부 판단</a:t>
            </a:r>
          </a:p>
        </p:txBody>
      </p:sp>
    </p:spTree>
    <p:extLst>
      <p:ext uri="{BB962C8B-B14F-4D97-AF65-F5344CB8AC3E}">
        <p14:creationId xmlns:p14="http://schemas.microsoft.com/office/powerpoint/2010/main" val="1781523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트리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CC786E5C-03C8-9A56-92EE-424EC9B16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874269"/>
            <a:ext cx="6892897" cy="2537385"/>
          </a:xfrm>
          <a:prstGeom prst="rect">
            <a:avLst/>
          </a:prstGeom>
        </p:spPr>
      </p:pic>
      <p:pic>
        <p:nvPicPr>
          <p:cNvPr id="8" name="그림 7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600B5642-E03F-2E30-D7D6-D706DA095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727" y="3411654"/>
            <a:ext cx="5769535" cy="13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91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트리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6946FC-EF91-B454-29BE-ABFB3BB4F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83" y="937206"/>
            <a:ext cx="2979647" cy="1886676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08553D-08DD-983F-A25D-30FB1B417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528" y="937206"/>
            <a:ext cx="3171385" cy="1669721"/>
          </a:xfrm>
          <a:prstGeom prst="rect">
            <a:avLst/>
          </a:prstGeom>
        </p:spPr>
      </p:pic>
      <p:pic>
        <p:nvPicPr>
          <p:cNvPr id="5" name="그림 4" descr="도표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3B3EEFCB-8A6C-1FCD-BDDE-F8CBF2EBC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083" y="2818166"/>
            <a:ext cx="6696635" cy="23253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텍스트, 자전거 바퀴, 바퀴, 자전거 프레임이(가) 표시된 사진&#10;&#10;자동 생성된 설명">
            <a:extLst>
              <a:ext uri="{FF2B5EF4-FFF2-40B4-BE49-F238E27FC236}">
                <a16:creationId xmlns:a16="http://schemas.microsoft.com/office/drawing/2014/main" id="{A72C7AFD-585F-3D86-8022-DEC71BCCF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386"/>
          <a:stretch/>
        </p:blipFill>
        <p:spPr>
          <a:xfrm>
            <a:off x="1408974" y="845454"/>
            <a:ext cx="4674106" cy="277906"/>
          </a:xfrm>
          <a:prstGeom prst="rect">
            <a:avLst/>
          </a:prstGeom>
        </p:spPr>
      </p:pic>
      <p:pic>
        <p:nvPicPr>
          <p:cNvPr id="10" name="그림 9" descr="텍스트, 자전거 바퀴, 바퀴, 자전거 프레임이(가) 표시된 사진&#10;&#10;자동 생성된 설명">
            <a:extLst>
              <a:ext uri="{FF2B5EF4-FFF2-40B4-BE49-F238E27FC236}">
                <a16:creationId xmlns:a16="http://schemas.microsoft.com/office/drawing/2014/main" id="{9FD723C1-71D1-2EB1-9BC7-A66B95B7B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97"/>
          <a:stretch/>
        </p:blipFill>
        <p:spPr>
          <a:xfrm>
            <a:off x="1286463" y="1124609"/>
            <a:ext cx="4674106" cy="858371"/>
          </a:xfrm>
          <a:prstGeom prst="rect">
            <a:avLst/>
          </a:prstGeom>
        </p:spPr>
      </p:pic>
      <p:pic>
        <p:nvPicPr>
          <p:cNvPr id="12" name="그림 1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D71DFA5-940D-8F73-447C-A81F7F5D6F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410"/>
          <a:stretch/>
        </p:blipFill>
        <p:spPr>
          <a:xfrm>
            <a:off x="1408974" y="2237785"/>
            <a:ext cx="4429085" cy="2370074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BB91382-7399-7F55-1AD6-F61B7C972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408" r="38348"/>
          <a:stretch/>
        </p:blipFill>
        <p:spPr>
          <a:xfrm>
            <a:off x="5838059" y="2411232"/>
            <a:ext cx="3211803" cy="21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2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AC032145-9E89-1AF5-B775-17DEF92D0FAC}"/>
              </a:ext>
            </a:extLst>
          </p:cNvPr>
          <p:cNvSpPr txBox="1"/>
          <p:nvPr/>
        </p:nvSpPr>
        <p:spPr>
          <a:xfrm>
            <a:off x="1408975" y="786731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데이터 클렌징 및 가공과 데이터 시각화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452C8D-5A6F-10C1-8014-116826EA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39" y="1497589"/>
            <a:ext cx="7031102" cy="26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14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3C578C8-B449-392A-8BA8-5BCFC8AC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69" y="1384033"/>
            <a:ext cx="7533556" cy="2769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31E3B3-2DD8-EFA9-F440-59974C361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3073" b="-5233"/>
          <a:stretch/>
        </p:blipFill>
        <p:spPr>
          <a:xfrm>
            <a:off x="1437569" y="4298045"/>
            <a:ext cx="7533556" cy="394465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33FCA51-21DD-01FF-479C-957DFDD458EF}"/>
              </a:ext>
            </a:extLst>
          </p:cNvPr>
          <p:cNvSpPr txBox="1"/>
          <p:nvPr/>
        </p:nvSpPr>
        <p:spPr>
          <a:xfrm>
            <a:off x="1408975" y="786731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데이터 클렌징 및 가공과 데이터 시각화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65775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95E4FA32-83B6-B38B-4AAB-C6040EABA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808" y="1277850"/>
            <a:ext cx="7231724" cy="3738173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C4D927C-9B7D-7F3D-1FC6-CEBF4273263B}"/>
              </a:ext>
            </a:extLst>
          </p:cNvPr>
          <p:cNvSpPr txBox="1"/>
          <p:nvPr/>
        </p:nvSpPr>
        <p:spPr>
          <a:xfrm>
            <a:off x="1408975" y="786731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데이터 클렌징 및 가공과 데이터 시각화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2346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1285A18-025E-08ED-0DC6-83E74117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54" y="1277850"/>
            <a:ext cx="6245579" cy="3274299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5652D6E-99B8-99A1-F3D1-D895D7F58EF2}"/>
              </a:ext>
            </a:extLst>
          </p:cNvPr>
          <p:cNvSpPr txBox="1"/>
          <p:nvPr/>
        </p:nvSpPr>
        <p:spPr>
          <a:xfrm>
            <a:off x="1408975" y="786731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데이터 클렌징 및 가공과 데이터 시각화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51011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AC032145-9E89-1AF5-B775-17DEF92D0FAC}"/>
              </a:ext>
            </a:extLst>
          </p:cNvPr>
          <p:cNvSpPr txBox="1"/>
          <p:nvPr/>
        </p:nvSpPr>
        <p:spPr>
          <a:xfrm>
            <a:off x="1408975" y="699705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,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피처 인코딩과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폰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9F715D-4D82-76EE-A7CE-562651EC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389" y="1088259"/>
            <a:ext cx="5548491" cy="1893480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B035FFA-130B-045A-91B7-4EA3CAFF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88" y="2989746"/>
            <a:ext cx="5548492" cy="21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374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1690686" y="1540055"/>
            <a:ext cx="6587559" cy="1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부모의 키가 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모두 크면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→ 자식의 키가 크긴 하지만 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부모를 능가할 정도는 아님</a:t>
            </a:r>
            <a:endParaRPr lang="ko-KR" altLang="en-US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부모의 키가 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모두 작으면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→ 자식의 키가 작긴 하지만 </a:t>
            </a:r>
            <a:r>
              <a:rPr lang="ko-KR" altLang="en-US" sz="11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부모보다는 큼</a:t>
            </a:r>
            <a:endParaRPr lang="ko-KR" altLang="en-US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부모의 키가 아주 크더라도 자식의 키가 세대를 이어가면서 무한정 커지거나, </a:t>
            </a:r>
            <a:b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부모의 키가 아주 작더라도 자식의 키가 세대를 이어가면서 무한정 작아지는 것이 아님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⇒ 즉, </a:t>
            </a:r>
            <a:r>
              <a:rPr lang="ko-KR" altLang="en-US" sz="12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사람의 키는 평균 키로 회귀</a:t>
            </a:r>
            <a:r>
              <a:rPr lang="ko-KR" altLang="en-US" sz="12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하려는 경향을 가짐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ko-KR" altLang="en-US"/>
          </a:p>
        </p:txBody>
      </p:sp>
      <p:sp>
        <p:nvSpPr>
          <p:cNvPr id="92" name="가로 글상자 91"/>
          <p:cNvSpPr txBox="1"/>
          <p:nvPr/>
        </p:nvSpPr>
        <p:spPr>
          <a:xfrm>
            <a:off x="5117985" y="2790791"/>
            <a:ext cx="4452939" cy="27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76235" y="3207857"/>
            <a:ext cx="3875994" cy="1935642"/>
          </a:xfrm>
          <a:prstGeom prst="rect">
            <a:avLst/>
          </a:prstGeom>
        </p:spPr>
      </p:pic>
      <p:sp>
        <p:nvSpPr>
          <p:cNvPr id="99" name="가로 글상자 98"/>
          <p:cNvSpPr txBox="1"/>
          <p:nvPr/>
        </p:nvSpPr>
        <p:spPr>
          <a:xfrm>
            <a:off x="1631155" y="1122896"/>
            <a:ext cx="4452939" cy="484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분석은 유전적 특성에 대한 연구에서 유래</a:t>
            </a:r>
            <a:endParaRPr lang="ko-KR" altLang="en-US" sz="11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5660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A16B6C7-4E3E-5D6A-868D-3805E9FBF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17" y="1504692"/>
            <a:ext cx="2430858" cy="1773870"/>
          </a:xfrm>
          <a:prstGeom prst="rect">
            <a:avLst/>
          </a:prstGeom>
        </p:spPr>
      </p:pic>
      <p:pic>
        <p:nvPicPr>
          <p:cNvPr id="9" name="그림 8" descr="도표, 라인, 그래프, 사각형이(가) 표시된 사진&#10;&#10;자동 생성된 설명">
            <a:extLst>
              <a:ext uri="{FF2B5EF4-FFF2-40B4-BE49-F238E27FC236}">
                <a16:creationId xmlns:a16="http://schemas.microsoft.com/office/drawing/2014/main" id="{128E98A8-7DAE-B3B9-A129-55C407DE4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87" y="1504692"/>
            <a:ext cx="2406970" cy="1773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4BFDE-EDB5-B89B-FDDD-17FAED093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432" y="1167711"/>
            <a:ext cx="3646868" cy="323567"/>
          </a:xfrm>
          <a:prstGeom prst="rect">
            <a:avLst/>
          </a:prstGeom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980DB57-D841-4528-705E-43EC1A755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432" y="3291976"/>
            <a:ext cx="4531543" cy="1737585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F797F0C-95F3-C818-6C74-E056D06CFA1A}"/>
              </a:ext>
            </a:extLst>
          </p:cNvPr>
          <p:cNvSpPr txBox="1"/>
          <p:nvPr/>
        </p:nvSpPr>
        <p:spPr>
          <a:xfrm>
            <a:off x="1408975" y="699705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,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피처 인코딩과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71407811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, 소프트웨어, 멀티미디어 소프트웨어, 컴퓨터 아이콘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2743" y="1182435"/>
            <a:ext cx="6096655" cy="3527839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6426271-B6FD-FD25-A1D1-16E1317C2C9F}"/>
              </a:ext>
            </a:extLst>
          </p:cNvPr>
          <p:cNvSpPr txBox="1"/>
          <p:nvPr/>
        </p:nvSpPr>
        <p:spPr>
          <a:xfrm>
            <a:off x="1408975" y="699705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,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피처 인코딩과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2293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F70F7B-E819-DEC9-8C2D-4672DD25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91" y="1220724"/>
            <a:ext cx="5267870" cy="40840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80A38F-34B2-F100-0207-999E73542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91" y="1667421"/>
            <a:ext cx="5267870" cy="3261344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3BF04ED-FBB3-C648-8402-D797779CF9BA}"/>
              </a:ext>
            </a:extLst>
          </p:cNvPr>
          <p:cNvSpPr txBox="1"/>
          <p:nvPr/>
        </p:nvSpPr>
        <p:spPr>
          <a:xfrm>
            <a:off x="1408975" y="699705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,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피처 인코딩과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8049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자전거 대여 수요 예측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43EFCA2-2A65-3B51-02C0-D22632D1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92" y="1154108"/>
            <a:ext cx="6320884" cy="3600772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ADEF674-5CFC-B19E-DEC0-3D9D6D604817}"/>
              </a:ext>
            </a:extLst>
          </p:cNvPr>
          <p:cNvSpPr txBox="1"/>
          <p:nvPr/>
        </p:nvSpPr>
        <p:spPr>
          <a:xfrm>
            <a:off x="1408975" y="699705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로그 변환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,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피처 인코딩과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63142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567133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C5E2A9-9D8B-877D-A777-8013C21F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39" y="928329"/>
            <a:ext cx="4837871" cy="1579330"/>
          </a:xfrm>
          <a:prstGeom prst="rect">
            <a:avLst/>
          </a:prstGeom>
        </p:spPr>
      </p:pic>
      <p:pic>
        <p:nvPicPr>
          <p:cNvPr id="7" name="그림 6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00B8C4DF-3D64-3262-A8CC-CFFACDE9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727" y="2433927"/>
            <a:ext cx="3169712" cy="2591297"/>
          </a:xfrm>
          <a:prstGeom prst="rect">
            <a:avLst/>
          </a:prstGeom>
        </p:spPr>
      </p:pic>
      <p:pic>
        <p:nvPicPr>
          <p:cNvPr id="9" name="그림 8" descr="도표, 스크린샷, 그래프, 텍스트이(가) 표시된 사진&#10;&#10;자동 생성된 설명">
            <a:extLst>
              <a:ext uri="{FF2B5EF4-FFF2-40B4-BE49-F238E27FC236}">
                <a16:creationId xmlns:a16="http://schemas.microsoft.com/office/drawing/2014/main" id="{1D48FEE8-2688-3D86-210B-603D7DB0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61" y="2433927"/>
            <a:ext cx="3169712" cy="25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2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619145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8D7AA77-CD21-6EFF-FE6D-E83C26E1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88" y="845454"/>
            <a:ext cx="4508744" cy="1431162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D067B4A-CC1D-145B-9268-73AB1D29E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588" y="2301658"/>
            <a:ext cx="4646472" cy="28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8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57971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AC032145-9E89-1AF5-B775-17DEF92D0FAC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35691E-EBA4-E08B-052B-4A37F144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795" y="1277850"/>
            <a:ext cx="5981171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570488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728CD4-33C4-AD63-9F70-12DD7762F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25" y="1453638"/>
            <a:ext cx="7772400" cy="3117340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4BDE2E72-14C1-54DB-3C3E-9B55E6270FF6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90070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580555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F9C904-2BD4-7BD8-58BE-F479EAA5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84033"/>
            <a:ext cx="6442800" cy="3145814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2F8D168-3E4C-796E-BA1A-21BDF046ACA7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71927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6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7F483D-B8F1-EF0C-C17C-0826B803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68" y="1287952"/>
            <a:ext cx="6194064" cy="2567595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AC91766C-B8AF-B597-909A-1D4D8ADA6764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4330279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가로 글상자 92"/>
          <p:cNvSpPr txBox="1"/>
          <p:nvPr/>
        </p:nvSpPr>
        <p:spPr>
          <a:xfrm>
            <a:off x="1697830" y="1537335"/>
            <a:ext cx="6511019" cy="88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값이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평균과 같은 일정한 값으로 돌아가려는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경향을 이용한 통계학 기법</a:t>
            </a:r>
          </a:p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여러 개의 독립변수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 개의 종속변수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간의 상관관계를 모델링</a:t>
            </a:r>
            <a:endParaRPr lang="ko-KR" altLang="en-US"/>
          </a:p>
        </p:txBody>
      </p:sp>
      <p:sp>
        <p:nvSpPr>
          <p:cNvPr id="95" name="가로 글상자 94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911123" y="2383698"/>
            <a:ext cx="6204858" cy="715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예시 : 아파트의 방, 개수, 크기, 주변 학군(독립변수)과 아파트 가격(종속변수)이 어떤 관계를 갖는지 모델링하고 예측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rcRect r="5700"/>
          <a:stretch>
            <a:fillRect/>
          </a:stretch>
        </p:blipFill>
        <p:spPr>
          <a:xfrm>
            <a:off x="1876764" y="3303134"/>
            <a:ext cx="3519955" cy="12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76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599850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76ABEA-3E0B-272B-C451-8845C115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84033"/>
            <a:ext cx="7772400" cy="3117340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ADAD5EA0-579A-040C-EE4C-07BA9E11C639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54515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66360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988C134-64C7-ECC1-AABA-932DE0F8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277850"/>
            <a:ext cx="4562455" cy="1590487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A95D07-2D4B-E2C4-88A3-95E026B3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988050"/>
            <a:ext cx="5357597" cy="2148815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92B2A5C-2375-4BF5-E835-3DCD3FF89298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23365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15264"/>
            <a:ext cx="645989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5103172-B1AF-4B10-EF21-0CED7FBE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525" y="1277850"/>
            <a:ext cx="5460759" cy="3020196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3096AE10-393F-AEE6-19B7-E980368D212F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56576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652701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D7FA74-D20F-C93D-55DB-ABBF29DD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78" y="1055551"/>
            <a:ext cx="4510808" cy="1501922"/>
          </a:xfrm>
          <a:prstGeom prst="rect">
            <a:avLst/>
          </a:prstGeom>
        </p:spPr>
      </p:pic>
      <p:pic>
        <p:nvPicPr>
          <p:cNvPr id="7" name="그림 6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C2CC8E56-7B5A-A2A4-5FB8-E876AB38F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378" y="2586028"/>
            <a:ext cx="7142690" cy="2557472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38E3A38-4A18-D9DE-D99C-AA6584B18058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선형 회귀 모델 학습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예측</a:t>
            </a:r>
            <a:r>
              <a:rPr lang="en-US" altLang="ko-KR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/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평가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3366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639278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AC032145-9E89-1AF5-B775-17DEF92D0FAC}"/>
              </a:ext>
            </a:extLst>
          </p:cNvPr>
          <p:cNvSpPr txBox="1"/>
          <p:nvPr/>
        </p:nvSpPr>
        <p:spPr>
          <a:xfrm>
            <a:off x="1425753" y="744786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회귀 모델의 예측 결과 혼합을 통한 최종 예측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38A361-6384-EE21-1D37-1E547C8A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96" y="1312271"/>
            <a:ext cx="6203007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92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4" y="306875"/>
            <a:ext cx="588944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A929A4-057F-502D-8147-469719BF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58" y="1277850"/>
            <a:ext cx="6339339" cy="3697357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FD98D9F-7077-4996-E1DA-143BD6949014}"/>
              </a:ext>
            </a:extLst>
          </p:cNvPr>
          <p:cNvSpPr txBox="1"/>
          <p:nvPr/>
        </p:nvSpPr>
        <p:spPr>
          <a:xfrm>
            <a:off x="1425753" y="744786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회귀 모델의 예측 결과 혼합을 통한 최종 예측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12363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576361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AC032145-9E89-1AF5-B775-17DEF92D0FAC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앙상블 모델을 통한 회귀 예측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6F7F00-0862-BEF9-3E07-1C507799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29" y="1253769"/>
            <a:ext cx="5994999" cy="38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1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3BCB378E-AF35-29AA-7A94-A81293B193D4}"/>
              </a:ext>
            </a:extLst>
          </p:cNvPr>
          <p:cNvSpPr txBox="1"/>
          <p:nvPr/>
        </p:nvSpPr>
        <p:spPr>
          <a:xfrm>
            <a:off x="1408975" y="306875"/>
            <a:ext cx="614950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고급 회귀 기법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A6566A-49C3-36E8-84B3-ECFAFFE4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250297"/>
            <a:ext cx="6257677" cy="132145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DEC5EEA-AA30-624F-336B-5541AEEF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627956"/>
            <a:ext cx="6432606" cy="2515544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8396045-2E09-D534-6699-5517DA75619C}"/>
              </a:ext>
            </a:extLst>
          </p:cNvPr>
          <p:cNvSpPr txBox="1"/>
          <p:nvPr/>
        </p:nvSpPr>
        <p:spPr>
          <a:xfrm>
            <a:off x="1408975" y="728008"/>
            <a:ext cx="4979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스태킹</a:t>
            </a:r>
            <a:r>
              <a:rPr lang="ko-KR" altLang="en-US" sz="1500" dirty="0">
                <a:solidFill>
                  <a:srgbClr val="19264B"/>
                </a:solidFill>
                <a:latin typeface="NanumGothicOTF" panose="020D0604000000000000" pitchFamily="34" charset="-127"/>
                <a:ea typeface="NanumGothicOTF" panose="020D0604000000000000" pitchFamily="34" charset="-127"/>
                <a:cs typeface="NanumGothic ExtraBold"/>
                <a:sym typeface="NanumGothic ExtraBold"/>
              </a:rPr>
              <a:t> 앙상블 모델을 통한 회귀 예측</a:t>
            </a:r>
            <a:endParaRPr sz="1500" dirty="0">
              <a:solidFill>
                <a:srgbClr val="19264B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5057438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회귀 소개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7" name="가로 글상자 86"/>
          <p:cNvSpPr txBox="1"/>
          <p:nvPr/>
        </p:nvSpPr>
        <p:spPr>
          <a:xfrm>
            <a:off x="1697830" y="1537335"/>
            <a:ext cx="7021288" cy="88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값과 예측값의 차이(오류의 제곱 값)를 최소화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하는 직선형 회귀선을 최적화하는 방식</a:t>
            </a:r>
          </a:p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규제(Regularization)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방법에 따라 다음의 유형으로 구분</a:t>
            </a:r>
          </a:p>
        </p:txBody>
      </p:sp>
      <p:sp>
        <p:nvSpPr>
          <p:cNvPr id="88" name="가로 글상자 87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 회귀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1905510" y="2265555"/>
            <a:ext cx="5175817" cy="421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 회귀의 과적합 문제를 해결하기 위해 회귀 계수에 패널티 값을 적용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34459" y="2774327"/>
            <a:ext cx="5627849" cy="2034096"/>
          </a:xfrm>
          <a:prstGeom prst="rect">
            <a:avLst/>
          </a:prstGeom>
        </p:spPr>
      </p:pic>
      <p:cxnSp>
        <p:nvCxnSpPr>
          <p:cNvPr id="93" name="선 92"/>
          <p:cNvCxnSpPr/>
          <p:nvPr/>
        </p:nvCxnSpPr>
        <p:spPr>
          <a:xfrm>
            <a:off x="1982390" y="2368813"/>
            <a:ext cx="1547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627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단순 선형 회귀를 통한 회귀 이해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단순 선형 회귀</a:t>
            </a:r>
          </a:p>
        </p:txBody>
      </p:sp>
      <p:sp>
        <p:nvSpPr>
          <p:cNvPr id="87" name="가로 글상자 86"/>
          <p:cNvSpPr txBox="1"/>
          <p:nvPr/>
        </p:nvSpPr>
        <p:spPr>
          <a:xfrm>
            <a:off x="4480151" y="2736124"/>
            <a:ext cx="4572001" cy="519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Char char="•"/>
              <a:defRPr/>
            </a:pPr>
            <a:endParaRPr lang="ko-KR" altLang="en-US"/>
          </a:p>
        </p:txBody>
      </p:sp>
      <p:sp>
        <p:nvSpPr>
          <p:cNvPr id="88" name="가로 글상자 87"/>
          <p:cNvSpPr txBox="1"/>
          <p:nvPr/>
        </p:nvSpPr>
        <p:spPr>
          <a:xfrm>
            <a:off x="1697830" y="1537335"/>
            <a:ext cx="7021288" cy="48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하나의 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r>
              <a:rPr lang="ko-KR" altLang="en-US" sz="13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+ </a:t>
            </a:r>
            <a:r>
              <a:rPr lang="ko-KR" altLang="en-US" sz="13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하나의 </a:t>
            </a:r>
            <a:r>
              <a:rPr lang="ko-KR" altLang="en-US" sz="13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endParaRPr lang="ko-KR" altLang="en-US" sz="13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1911123" y="1907448"/>
            <a:ext cx="6204858" cy="42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예시 : 주택의 크기(</a:t>
            </a: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)에 의해서만 주택 가격(</a:t>
            </a: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)이 결정됨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3095" y="2434916"/>
            <a:ext cx="3390288" cy="2136200"/>
          </a:xfrm>
          <a:prstGeom prst="rect">
            <a:avLst/>
          </a:prstGeom>
        </p:spPr>
      </p:pic>
      <p:sp>
        <p:nvSpPr>
          <p:cNvPr id="93" name="가로 글상자 92"/>
          <p:cNvSpPr txBox="1"/>
          <p:nvPr/>
        </p:nvSpPr>
        <p:spPr>
          <a:xfrm>
            <a:off x="5407139" y="2514600"/>
            <a:ext cx="3585483" cy="2093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X축 : 주택의 크기(</a:t>
            </a: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Y축 : 주택 가격(</a:t>
            </a: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기울기와 절편을 가진 1차 함수식으로 모델링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계수</a:t>
            </a: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</a:t>
            </a:r>
          </a:p>
          <a:p>
            <a:pPr marL="157080" lvl="0" indent="-157080" algn="l">
              <a:lnSpc>
                <a:spcPct val="200000"/>
              </a:lnSpc>
              <a:buChar char="•"/>
              <a:defRPr/>
            </a:pPr>
            <a:r>
              <a:rPr lang="ko-KR" altLang="en-US" sz="11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주택 가격              오류값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자유형 93"/>
              <p:cNvSpPr/>
              <p:nvPr/>
            </p:nvSpPr>
            <p:spPr>
              <a:xfrm>
                <a:off x="6035510" y="3591543"/>
                <a:ext cx="1219200" cy="3333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𝑌</m:t>
                          </m:r>
                        </m:e>
                      </m:acc>
                      <m:r>
                        <a:rPr sz="1100">
                          <a:latin typeface="Cambria Math"/>
                          <a:sym typeface="Cambria Math"/>
                        </a:rPr>
                        <m:t>=</m:t>
                      </m:r>
                      <m:sSub>
                        <m:sSubPr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100">
                          <a:latin typeface="Cambria Math"/>
                          <a:sym typeface="Cambria Math"/>
                        </a:rPr>
                        <m:t>+</m:t>
                      </m:r>
                      <m:sSub>
                        <m:sSubPr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100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100">
                          <a:latin typeface="Cambria Math"/>
                          <a:sym typeface="Cambria Math"/>
                        </a:rPr>
                        <m:t>𝑋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4" name=""/>
              <p:cNvSpPr txBox="1"/>
              <p:nvPr/>
            </p:nvSpPr>
            <p:spPr>
              <a:xfrm>
                <a:off x="6035510" y="3591543"/>
                <a:ext cx="1219200" cy="3333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자유형 94"/>
              <p:cNvSpPr/>
              <p:nvPr/>
            </p:nvSpPr>
            <p:spPr>
              <a:xfrm>
                <a:off x="6285325" y="3958936"/>
                <a:ext cx="695325" cy="2857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100">
                          <a:latin typeface="Cambria Math"/>
                          <a:sym typeface="Cambria Math"/>
                        </a:rPr>
                        <m:t> , </m:t>
                      </m:r>
                      <m:sSub>
                        <m:sSubPr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5" name=""/>
              <p:cNvSpPr txBox="1"/>
              <p:nvPr/>
            </p:nvSpPr>
            <p:spPr>
              <a:xfrm>
                <a:off x="6285325" y="3958936"/>
                <a:ext cx="695325" cy="2857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자유형 95"/>
              <p:cNvSpPr/>
              <p:nvPr/>
            </p:nvSpPr>
            <p:spPr>
              <a:xfrm>
                <a:off x="6497536" y="4255820"/>
                <a:ext cx="762000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100">
                          <a:latin typeface="Cambria Math"/>
                          <a:sym typeface="Cambria Math"/>
                        </a:rPr>
                        <m:t>𝑌</m:t>
                      </m:r>
                      <m:r>
                        <a:rPr sz="1100">
                          <a:latin typeface="Cambria Math"/>
                          <a:sym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sz="11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100" i="1">
                              <a:latin typeface="Cambria Math"/>
                              <a:sym typeface="Cambria Math"/>
                            </a:rPr>
                            <m:t>𝑌</m:t>
                          </m:r>
                        </m:e>
                      </m:acc>
                      <m:r>
                        <a:rPr sz="1100">
                          <a:latin typeface="Cambria Math"/>
                          <a:sym typeface="Cambria Math"/>
                        </a:rPr>
                        <m:t>+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6" name=""/>
              <p:cNvSpPr txBox="1"/>
              <p:nvPr/>
            </p:nvSpPr>
            <p:spPr>
              <a:xfrm>
                <a:off x="6497536" y="4255820"/>
                <a:ext cx="762000" cy="3048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92563914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27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단순 선형 회귀를 통한 회귀 이해</a:t>
            </a:r>
            <a:endParaRPr lang="ko-KR" altLang="en-US"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1631155" y="1122896"/>
            <a:ext cx="4452939" cy="54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잔차</a:t>
            </a:r>
          </a:p>
        </p:txBody>
      </p:sp>
      <p:sp>
        <p:nvSpPr>
          <p:cNvPr id="88" name="가로 글상자 87"/>
          <p:cNvSpPr txBox="1"/>
          <p:nvPr/>
        </p:nvSpPr>
        <p:spPr>
          <a:xfrm>
            <a:off x="1697830" y="1537335"/>
            <a:ext cx="7021288" cy="88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값과 회귀 모델 차이에 따른 </a:t>
            </a:r>
            <a:r>
              <a:rPr lang="ko-KR" altLang="en-US" sz="13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오류값</a:t>
            </a: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⇒  </a:t>
            </a:r>
            <a:r>
              <a:rPr lang="ko-KR" altLang="en-US" sz="13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실제 값</a:t>
            </a:r>
          </a:p>
          <a:p>
            <a:pPr marL="185640" lvl="0" indent="-185640" algn="l">
              <a:lnSpc>
                <a:spcPct val="200000"/>
              </a:lnSpc>
              <a:buChar char="•"/>
              <a:defRPr/>
            </a:pPr>
            <a:r>
              <a:rPr lang="en-US" altLang="ko-KR" sz="13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또는 </a:t>
            </a:r>
            <a:r>
              <a:rPr lang="en-US" altLang="ko-KR" sz="1300" b="1" dirty="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3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될 수 있음  ⇒  전체 데이터의 오류 합을 구하기 위해 </a:t>
            </a:r>
            <a:r>
              <a:rPr lang="ko-KR" altLang="en-US" sz="13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단순히 더해서는 안됨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6588" y="2537650"/>
            <a:ext cx="2593071" cy="2079447"/>
          </a:xfrm>
          <a:prstGeom prst="rect">
            <a:avLst/>
          </a:prstGeom>
        </p:spPr>
      </p:pic>
      <p:sp>
        <p:nvSpPr>
          <p:cNvPr id="98" name="타원 97"/>
          <p:cNvSpPr/>
          <p:nvPr/>
        </p:nvSpPr>
        <p:spPr>
          <a:xfrm rot="19758546">
            <a:off x="2807324" y="3457385"/>
            <a:ext cx="1352209" cy="58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 rot="19758546">
            <a:off x="2502523" y="2923367"/>
            <a:ext cx="1352209" cy="58680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가로 글상자 99"/>
          <p:cNvSpPr txBox="1"/>
          <p:nvPr/>
        </p:nvSpPr>
        <p:spPr>
          <a:xfrm>
            <a:off x="4096090" y="2705440"/>
            <a:ext cx="634434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ko-KR" altLang="en-US" sz="1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</a:t>
            </a:r>
          </a:p>
        </p:txBody>
      </p:sp>
      <p:sp>
        <p:nvSpPr>
          <p:cNvPr id="101" name="가로 글상자 100"/>
          <p:cNvSpPr txBox="1"/>
          <p:nvPr/>
        </p:nvSpPr>
        <p:spPr>
          <a:xfrm>
            <a:off x="4069896" y="3436142"/>
            <a:ext cx="396309" cy="69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en-US" altLang="ko-KR" sz="2000" b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</a:t>
            </a:r>
          </a:p>
        </p:txBody>
      </p:sp>
      <p:sp>
        <p:nvSpPr>
          <p:cNvPr id="102" name="가로 글상자 101"/>
          <p:cNvSpPr txBox="1"/>
          <p:nvPr/>
        </p:nvSpPr>
        <p:spPr>
          <a:xfrm>
            <a:off x="2512898" y="2571750"/>
            <a:ext cx="396309" cy="69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  <a:buNone/>
              <a:defRPr/>
            </a:pPr>
            <a:r>
              <a:rPr lang="en-US" altLang="ko-KR" sz="2000" b="1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2171319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1744</ep:Words>
  <ep:PresentationFormat>화면 슬라이드 쇼(16:9)</ep:PresentationFormat>
  <ep:Paragraphs>384</ep:Paragraphs>
  <ep:Slides>67</ep:Slides>
  <ep:Notes>67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ep:HeadingPairs>
  <ep:TitlesOfParts>
    <vt:vector size="68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chaey</cp:lastModifiedBy>
  <dcterms:modified xsi:type="dcterms:W3CDTF">2024-05-06T12:01:13.239</dcterms:modified>
  <cp:revision>71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